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9" r:id="rId4"/>
    <p:sldId id="257" r:id="rId5"/>
    <p:sldId id="267" r:id="rId6"/>
    <p:sldId id="268" r:id="rId7"/>
    <p:sldId id="276" r:id="rId8"/>
    <p:sldId id="260" r:id="rId9"/>
    <p:sldId id="270" r:id="rId10"/>
    <p:sldId id="259" r:id="rId11"/>
    <p:sldId id="264" r:id="rId12"/>
    <p:sldId id="271" r:id="rId13"/>
    <p:sldId id="261" r:id="rId14"/>
    <p:sldId id="263" r:id="rId15"/>
    <p:sldId id="272" r:id="rId16"/>
    <p:sldId id="265" r:id="rId17"/>
    <p:sldId id="277" r:id="rId18"/>
    <p:sldId id="262" r:id="rId19"/>
    <p:sldId id="273" r:id="rId20"/>
    <p:sldId id="258" r:id="rId21"/>
    <p:sldId id="274" r:id="rId22"/>
    <p:sldId id="275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Monika (BM)" initials="BM" lastIdx="7" clrIdx="0">
    <p:extLst>
      <p:ext uri="{19B8F6BF-5375-455C-9EA6-DF929625EA0E}">
        <p15:presenceInfo xmlns:p15="http://schemas.microsoft.com/office/powerpoint/2012/main" userId="S-1-5-21-2936622849-3969107001-3642341743-1001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3089"/>
    <a:srgbClr val="A5C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RLP.DE\0901-PUBLIC\Dateiablage\B4C\9425C\MINT-SI-Zertifikat\Vergabe%20MINT-Zertifikat\Vergabeschulen%20d.%20MINT-Zertifik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692038495188102E-2"/>
          <c:y val="0.13930555555555557"/>
          <c:w val="0.90286351706036749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5C828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B1-45A0-A957-DE02DC296B9A}"/>
              </c:ext>
            </c:extLst>
          </c:dPt>
          <c:dPt>
            <c:idx val="1"/>
            <c:invertIfNegative val="0"/>
            <c:bubble3D val="0"/>
            <c:spPr>
              <a:solidFill>
                <a:srgbClr val="EC3089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FB1-45A0-A957-DE02DC296B9A}"/>
              </c:ext>
            </c:extLst>
          </c:dPt>
          <c:dPt>
            <c:idx val="2"/>
            <c:invertIfNegative val="0"/>
            <c:bubble3D val="0"/>
            <c:spPr>
              <a:solidFill>
                <a:srgbClr val="A5C828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B1-45A0-A957-DE02DC296B9A}"/>
              </c:ext>
            </c:extLst>
          </c:dPt>
          <c:dPt>
            <c:idx val="3"/>
            <c:invertIfNegative val="0"/>
            <c:bubble3D val="0"/>
            <c:spPr>
              <a:solidFill>
                <a:srgbClr val="EC3089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FB1-45A0-A957-DE02DC296B9A}"/>
              </c:ext>
            </c:extLst>
          </c:dPt>
          <c:dPt>
            <c:idx val="4"/>
            <c:invertIfNegative val="0"/>
            <c:bubble3D val="0"/>
            <c:spPr>
              <a:solidFill>
                <a:srgbClr val="A5C828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B1-45A0-A957-DE02DC296B9A}"/>
              </c:ext>
            </c:extLst>
          </c:dPt>
          <c:dPt>
            <c:idx val="5"/>
            <c:invertIfNegative val="0"/>
            <c:bubble3D val="0"/>
            <c:spPr>
              <a:solidFill>
                <a:srgbClr val="EC3089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FB1-45A0-A957-DE02DC296B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Tabelle1!$C$34:$H$34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Tabelle1!$C$35:$H$35</c:f>
              <c:numCache>
                <c:formatCode>General</c:formatCode>
                <c:ptCount val="6"/>
                <c:pt idx="0">
                  <c:v>47</c:v>
                </c:pt>
                <c:pt idx="1">
                  <c:v>58</c:v>
                </c:pt>
                <c:pt idx="2">
                  <c:v>65</c:v>
                </c:pt>
                <c:pt idx="3">
                  <c:v>71</c:v>
                </c:pt>
                <c:pt idx="4">
                  <c:v>88</c:v>
                </c:pt>
                <c:pt idx="5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B1-45A0-A957-DE02DC296B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5354784"/>
        <c:axId val="595346912"/>
      </c:barChart>
      <c:catAx>
        <c:axId val="59535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5346912"/>
        <c:crosses val="autoZero"/>
        <c:auto val="1"/>
        <c:lblAlgn val="ctr"/>
        <c:lblOffset val="100"/>
        <c:noMultiLvlLbl val="0"/>
      </c:catAx>
      <c:valAx>
        <c:axId val="59534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535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9-23T14:45:45.924" idx="7">
    <p:pos x="3130" y="1420"/>
    <p:text>Aktueller Link?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7" t="25038" r="13717" b="11614"/>
          <a:stretch/>
        </p:blipFill>
        <p:spPr bwMode="auto">
          <a:xfrm>
            <a:off x="8976320" y="197498"/>
            <a:ext cx="2595600" cy="12152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4789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43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987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03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69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_ohn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2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80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02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29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94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77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DD04-CD7A-4664-AAAA-784A82E42DE5}" type="datetimeFigureOut">
              <a:rPr lang="de-DE" smtClean="0"/>
              <a:t>18.11.2024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2CF64-737C-43F1-A5A5-6AB1C74CAA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12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ildung.rlp.de/mint/schule/mint-zertifikat/weitere-informationen/mint-aktivitaeten" TargetMode="External"/><Relationship Id="rId2" Type="http://schemas.openxmlformats.org/officeDocument/2006/relationships/hyperlink" Target="https://bildung.rlp.de/wettbewerbe/mint/informatik-bibe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ildung.rlp.de/wettbewerbe/mint" TargetMode="External"/><Relationship Id="rId2" Type="http://schemas.openxmlformats.org/officeDocument/2006/relationships/hyperlink" Target="https://mint.bildung-rp.de/mint-angebote.html" TargetMode="External"/><Relationship Id="rId1" Type="http://schemas.openxmlformats.org/officeDocument/2006/relationships/slideLayout" Target="../slideLayouts/slideLayout5.xml"/><Relationship Id="rId5" Type="http://schemas.openxmlformats.org/officeDocument/2006/relationships/comments" Target="../comments/comment1.xml"/><Relationship Id="rId4" Type="http://schemas.openxmlformats.org/officeDocument/2006/relationships/hyperlink" Target="https://bildung.rlp.de/mint/beru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t.rlp.de/" TargetMode="External"/><Relationship Id="rId2" Type="http://schemas.openxmlformats.org/officeDocument/2006/relationships/hyperlink" Target="https://bildung.rlp.de/mint/schule/mint-zertifika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ldung.rlp.de/mint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Das MINT-Zertifikat RLP Sek I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Wie es funktioniert und warum es sich lohnt.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90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A5C828"/>
                </a:solidFill>
              </a:rPr>
              <a:t>WIE</a:t>
            </a:r>
            <a:r>
              <a:rPr lang="de-DE" dirty="0" smtClean="0"/>
              <a:t> verteilen sich die Sterne?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Die Vergabe des MINT-Zertifikats erfolgt in drei Stufen (je nach Anzahl der erworbenen Sterne):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grpSp>
        <p:nvGrpSpPr>
          <p:cNvPr id="11" name="Gruppieren 10"/>
          <p:cNvGrpSpPr/>
          <p:nvPr/>
        </p:nvGrpSpPr>
        <p:grpSpPr>
          <a:xfrm>
            <a:off x="8263475" y="2362177"/>
            <a:ext cx="3172440" cy="2952367"/>
            <a:chOff x="8063615" y="2396801"/>
            <a:chExt cx="3172440" cy="2952367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8063615" y="2396801"/>
              <a:ext cx="3168072" cy="2691669"/>
              <a:chOff x="8386006" y="1027906"/>
              <a:chExt cx="3168072" cy="2691669"/>
            </a:xfrm>
          </p:grpSpPr>
          <p:grpSp>
            <p:nvGrpSpPr>
              <p:cNvPr id="15" name="Gruppieren 14"/>
              <p:cNvGrpSpPr/>
              <p:nvPr/>
            </p:nvGrpSpPr>
            <p:grpSpPr>
              <a:xfrm>
                <a:off x="8386006" y="1027906"/>
                <a:ext cx="3168072" cy="2691669"/>
                <a:chOff x="5541817" y="1899491"/>
                <a:chExt cx="3168072" cy="2691669"/>
              </a:xfrm>
            </p:grpSpPr>
            <p:pic>
              <p:nvPicPr>
                <p:cNvPr id="17" name="Grafik 16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327" t="19732" r="21119" b="46394"/>
                <a:stretch/>
              </p:blipFill>
              <p:spPr>
                <a:xfrm>
                  <a:off x="5541817" y="1899491"/>
                  <a:ext cx="3168072" cy="2691669"/>
                </a:xfrm>
                <a:prstGeom prst="rect">
                  <a:avLst/>
                </a:prstGeom>
              </p:spPr>
            </p:pic>
            <p:sp>
              <p:nvSpPr>
                <p:cNvPr id="18" name="Textfeld 17"/>
                <p:cNvSpPr txBox="1"/>
                <p:nvPr/>
              </p:nvSpPr>
              <p:spPr>
                <a:xfrm>
                  <a:off x="6098591" y="2495324"/>
                  <a:ext cx="205742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de-DE" sz="2800" b="1" dirty="0" smtClean="0">
                      <a:solidFill>
                        <a:schemeClr val="bg1"/>
                      </a:solidFill>
                    </a:rPr>
                    <a:t>ab 16 Sterne</a:t>
                  </a:r>
                </a:p>
              </p:txBody>
            </p:sp>
          </p:grpSp>
          <p:sp>
            <p:nvSpPr>
              <p:cNvPr id="16" name="Textfeld 15"/>
              <p:cNvSpPr txBox="1"/>
              <p:nvPr/>
            </p:nvSpPr>
            <p:spPr>
              <a:xfrm>
                <a:off x="8647885" y="2233969"/>
                <a:ext cx="264431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solidFill>
                      <a:schemeClr val="bg1"/>
                    </a:solidFill>
                  </a:rPr>
                  <a:t>„hat mit Auszeichnung </a:t>
                </a:r>
              </a:p>
              <a:p>
                <a:pPr algn="ctr"/>
                <a:r>
                  <a:rPr lang="de-DE" sz="2000" b="1" dirty="0" smtClean="0">
                    <a:solidFill>
                      <a:schemeClr val="bg1"/>
                    </a:solidFill>
                  </a:rPr>
                  <a:t>erworben“</a:t>
                </a:r>
              </a:p>
            </p:txBody>
          </p:sp>
        </p:grpSp>
        <p:pic>
          <p:nvPicPr>
            <p:cNvPr id="36" name="Grafik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02385">
              <a:off x="8824006" y="4525093"/>
              <a:ext cx="867600" cy="824075"/>
            </a:xfrm>
            <a:prstGeom prst="rect">
              <a:avLst/>
            </a:prstGeom>
          </p:spPr>
        </p:pic>
        <p:pic>
          <p:nvPicPr>
            <p:cNvPr id="37" name="Grafik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02385">
              <a:off x="9721791" y="4389723"/>
              <a:ext cx="867600" cy="824075"/>
            </a:xfrm>
            <a:prstGeom prst="rect">
              <a:avLst/>
            </a:prstGeom>
          </p:spPr>
        </p:pic>
        <p:pic>
          <p:nvPicPr>
            <p:cNvPr id="38" name="Grafik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02385">
              <a:off x="10368455" y="3985722"/>
              <a:ext cx="867600" cy="824075"/>
            </a:xfrm>
            <a:prstGeom prst="rect">
              <a:avLst/>
            </a:prstGeom>
          </p:spPr>
        </p:pic>
      </p:grpSp>
      <p:grpSp>
        <p:nvGrpSpPr>
          <p:cNvPr id="9" name="Gruppieren 8"/>
          <p:cNvGrpSpPr/>
          <p:nvPr/>
        </p:nvGrpSpPr>
        <p:grpSpPr>
          <a:xfrm>
            <a:off x="889362" y="2707455"/>
            <a:ext cx="3168072" cy="2691669"/>
            <a:chOff x="889362" y="2707455"/>
            <a:chExt cx="3168072" cy="2691669"/>
          </a:xfrm>
        </p:grpSpPr>
        <p:grpSp>
          <p:nvGrpSpPr>
            <p:cNvPr id="13" name="Gruppieren 12"/>
            <p:cNvGrpSpPr/>
            <p:nvPr/>
          </p:nvGrpSpPr>
          <p:grpSpPr>
            <a:xfrm>
              <a:off x="889362" y="2707455"/>
              <a:ext cx="3168072" cy="2691669"/>
              <a:chOff x="8386006" y="1027906"/>
              <a:chExt cx="3168072" cy="2691669"/>
            </a:xfrm>
          </p:grpSpPr>
          <p:grpSp>
            <p:nvGrpSpPr>
              <p:cNvPr id="4" name="Gruppieren 3"/>
              <p:cNvGrpSpPr/>
              <p:nvPr/>
            </p:nvGrpSpPr>
            <p:grpSpPr>
              <a:xfrm>
                <a:off x="8386006" y="1027906"/>
                <a:ext cx="3168072" cy="2691669"/>
                <a:chOff x="5541817" y="1899491"/>
                <a:chExt cx="3168072" cy="2691669"/>
              </a:xfrm>
            </p:grpSpPr>
            <p:pic>
              <p:nvPicPr>
                <p:cNvPr id="5" name="Grafik 4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2327" t="19732" r="21119" b="46394"/>
                <a:stretch/>
              </p:blipFill>
              <p:spPr>
                <a:xfrm>
                  <a:off x="5541817" y="1899491"/>
                  <a:ext cx="3168072" cy="2691669"/>
                </a:xfrm>
                <a:prstGeom prst="rect">
                  <a:avLst/>
                </a:prstGeom>
              </p:spPr>
            </p:pic>
            <p:sp>
              <p:nvSpPr>
                <p:cNvPr id="6" name="Textfeld 5"/>
                <p:cNvSpPr txBox="1"/>
                <p:nvPr/>
              </p:nvSpPr>
              <p:spPr>
                <a:xfrm>
                  <a:off x="6177939" y="2495324"/>
                  <a:ext cx="189872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de-DE" sz="2800" b="1" dirty="0" smtClean="0">
                      <a:solidFill>
                        <a:schemeClr val="bg1"/>
                      </a:solidFill>
                    </a:rPr>
                    <a:t>6-10 Sterne</a:t>
                  </a:r>
                </a:p>
              </p:txBody>
            </p:sp>
          </p:grpSp>
          <p:sp>
            <p:nvSpPr>
              <p:cNvPr id="8" name="Textfeld 7"/>
              <p:cNvSpPr txBox="1"/>
              <p:nvPr/>
            </p:nvSpPr>
            <p:spPr>
              <a:xfrm>
                <a:off x="9072135" y="2245403"/>
                <a:ext cx="179581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2000" b="1" dirty="0" smtClean="0">
                    <a:solidFill>
                      <a:schemeClr val="bg1"/>
                    </a:solidFill>
                  </a:rPr>
                  <a:t>„hat mit Erfolg </a:t>
                </a:r>
              </a:p>
              <a:p>
                <a:pPr algn="ctr"/>
                <a:r>
                  <a:rPr lang="de-DE" sz="2000" b="1" dirty="0" smtClean="0">
                    <a:solidFill>
                      <a:schemeClr val="bg1"/>
                    </a:solidFill>
                  </a:rPr>
                  <a:t>erworben“</a:t>
                </a:r>
              </a:p>
            </p:txBody>
          </p:sp>
        </p:grpSp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02385">
              <a:off x="2815272" y="4508700"/>
              <a:ext cx="867600" cy="824075"/>
            </a:xfrm>
            <a:prstGeom prst="rect">
              <a:avLst/>
            </a:prstGeom>
          </p:spPr>
        </p:pic>
      </p:grpSp>
      <p:grpSp>
        <p:nvGrpSpPr>
          <p:cNvPr id="10" name="Gruppieren 9"/>
          <p:cNvGrpSpPr/>
          <p:nvPr/>
        </p:nvGrpSpPr>
        <p:grpSpPr>
          <a:xfrm>
            <a:off x="4594288" y="2537647"/>
            <a:ext cx="3098097" cy="2964823"/>
            <a:chOff x="4594288" y="2537647"/>
            <a:chExt cx="3098097" cy="2964823"/>
          </a:xfrm>
        </p:grpSpPr>
        <p:grpSp>
          <p:nvGrpSpPr>
            <p:cNvPr id="35" name="Gruppieren 34"/>
            <p:cNvGrpSpPr/>
            <p:nvPr/>
          </p:nvGrpSpPr>
          <p:grpSpPr>
            <a:xfrm>
              <a:off x="4594288" y="2537647"/>
              <a:ext cx="3098097" cy="2824432"/>
              <a:chOff x="4593046" y="2694562"/>
              <a:chExt cx="3098097" cy="2824432"/>
            </a:xfrm>
          </p:grpSpPr>
          <p:pic>
            <p:nvPicPr>
              <p:cNvPr id="30" name="Inhaltsplatzhalter 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921" t="19192" r="21602" b="45735"/>
              <a:stretch/>
            </p:blipFill>
            <p:spPr>
              <a:xfrm>
                <a:off x="4593046" y="2694562"/>
                <a:ext cx="3098097" cy="2824432"/>
              </a:xfrm>
              <a:prstGeom prst="rect">
                <a:avLst/>
              </a:prstGeom>
            </p:spPr>
          </p:pic>
          <p:sp>
            <p:nvSpPr>
              <p:cNvPr id="32" name="Textfeld 31"/>
              <p:cNvSpPr txBox="1"/>
              <p:nvPr/>
            </p:nvSpPr>
            <p:spPr>
              <a:xfrm>
                <a:off x="5101362" y="3357297"/>
                <a:ext cx="208146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2800" b="1" dirty="0" smtClean="0">
                    <a:solidFill>
                      <a:schemeClr val="bg1"/>
                    </a:solidFill>
                  </a:rPr>
                  <a:t>11-15 Sterne</a:t>
                </a: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4947940" y="3981674"/>
                <a:ext cx="246208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2000" b="1" dirty="0" smtClean="0">
                    <a:solidFill>
                      <a:schemeClr val="bg1"/>
                    </a:solidFill>
                  </a:rPr>
                  <a:t>„hat mit besonderem</a:t>
                </a:r>
              </a:p>
              <a:p>
                <a:pPr algn="ctr"/>
                <a:r>
                  <a:rPr lang="de-DE" sz="2000" b="1" dirty="0" smtClean="0">
                    <a:solidFill>
                      <a:schemeClr val="bg1"/>
                    </a:solidFill>
                  </a:rPr>
                  <a:t>Erfolg erworben“</a:t>
                </a:r>
              </a:p>
            </p:txBody>
          </p:sp>
        </p:grpSp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01673">
              <a:off x="5692402" y="4674470"/>
              <a:ext cx="868819" cy="828000"/>
            </a:xfrm>
            <a:prstGeom prst="rect">
              <a:avLst/>
            </a:prstGeom>
          </p:spPr>
        </p:pic>
        <p:pic>
          <p:nvPicPr>
            <p:cNvPr id="40" name="Grafik 3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01673">
              <a:off x="6544611" y="4441129"/>
              <a:ext cx="868819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228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EC3089"/>
                </a:solidFill>
              </a:rPr>
              <a:t>WIE</a:t>
            </a:r>
            <a:r>
              <a:rPr lang="de-DE" dirty="0" smtClean="0"/>
              <a:t> sammelt man Sterne?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9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EC3089"/>
                </a:solidFill>
              </a:rPr>
              <a:t>WIE</a:t>
            </a:r>
            <a:r>
              <a:rPr lang="de-DE" dirty="0" smtClean="0"/>
              <a:t> sammelt man Sterne?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Sterne erhält man für Aktivitäten in den Bereichen: </a:t>
            </a:r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3022171" y="2533097"/>
            <a:ext cx="4446959" cy="3131923"/>
            <a:chOff x="3022171" y="2940417"/>
            <a:chExt cx="4446959" cy="3131923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3024647" y="2940417"/>
              <a:ext cx="4444483" cy="540000"/>
              <a:chOff x="2857516" y="3363779"/>
              <a:chExt cx="4444483" cy="540000"/>
            </a:xfrm>
          </p:grpSpPr>
          <p:pic>
            <p:nvPicPr>
              <p:cNvPr id="5" name="Grafik 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57516" y="3363779"/>
                <a:ext cx="540000" cy="540000"/>
              </a:xfrm>
              <a:prstGeom prst="rect">
                <a:avLst/>
              </a:prstGeom>
            </p:spPr>
          </p:pic>
          <p:sp>
            <p:nvSpPr>
              <p:cNvPr id="8" name="Textfeld 7"/>
              <p:cNvSpPr txBox="1"/>
              <p:nvPr/>
            </p:nvSpPr>
            <p:spPr>
              <a:xfrm>
                <a:off x="3531664" y="3419960"/>
                <a:ext cx="37703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/>
                  <a:t>MINT-Wettbewerbe</a:t>
                </a:r>
              </a:p>
            </p:txBody>
          </p:sp>
        </p:grpSp>
        <p:grpSp>
          <p:nvGrpSpPr>
            <p:cNvPr id="19" name="Gruppieren 18"/>
            <p:cNvGrpSpPr/>
            <p:nvPr/>
          </p:nvGrpSpPr>
          <p:grpSpPr>
            <a:xfrm>
              <a:off x="3024647" y="3498383"/>
              <a:ext cx="4442007" cy="540000"/>
              <a:chOff x="3027123" y="3797313"/>
              <a:chExt cx="4442007" cy="540000"/>
            </a:xfrm>
          </p:grpSpPr>
          <p:pic>
            <p:nvPicPr>
              <p:cNvPr id="4" name="Grafik 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7123" y="3797313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5" name="Textfeld 14"/>
              <p:cNvSpPr txBox="1"/>
              <p:nvPr/>
            </p:nvSpPr>
            <p:spPr>
              <a:xfrm>
                <a:off x="3698795" y="3867258"/>
                <a:ext cx="37703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/>
                  <a:t>MINT-Arbeitsgemeinschaften</a:t>
                </a:r>
              </a:p>
            </p:txBody>
          </p:sp>
        </p:grpSp>
        <p:grpSp>
          <p:nvGrpSpPr>
            <p:cNvPr id="16" name="Gruppieren 15"/>
            <p:cNvGrpSpPr/>
            <p:nvPr/>
          </p:nvGrpSpPr>
          <p:grpSpPr>
            <a:xfrm>
              <a:off x="3024647" y="4074139"/>
              <a:ext cx="4444483" cy="540000"/>
              <a:chOff x="2857516" y="3363779"/>
              <a:chExt cx="4444483" cy="540000"/>
            </a:xfrm>
          </p:grpSpPr>
          <p:pic>
            <p:nvPicPr>
              <p:cNvPr id="17" name="Grafik 1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57516" y="3363779"/>
                <a:ext cx="540000" cy="540000"/>
              </a:xfrm>
              <a:prstGeom prst="rect">
                <a:avLst/>
              </a:prstGeom>
            </p:spPr>
          </p:pic>
          <p:sp>
            <p:nvSpPr>
              <p:cNvPr id="18" name="Textfeld 17"/>
              <p:cNvSpPr txBox="1"/>
              <p:nvPr/>
            </p:nvSpPr>
            <p:spPr>
              <a:xfrm>
                <a:off x="3531664" y="3419960"/>
                <a:ext cx="37703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/>
                  <a:t>MINT-Wahlfächer</a:t>
                </a:r>
              </a:p>
            </p:txBody>
          </p:sp>
        </p:grpSp>
        <p:grpSp>
          <p:nvGrpSpPr>
            <p:cNvPr id="20" name="Gruppieren 19"/>
            <p:cNvGrpSpPr/>
            <p:nvPr/>
          </p:nvGrpSpPr>
          <p:grpSpPr>
            <a:xfrm>
              <a:off x="3024647" y="4692312"/>
              <a:ext cx="4442007" cy="540000"/>
              <a:chOff x="3027123" y="3797313"/>
              <a:chExt cx="4442007" cy="540000"/>
            </a:xfrm>
          </p:grpSpPr>
          <p:pic>
            <p:nvPicPr>
              <p:cNvPr id="21" name="Grafik 2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7123" y="3797313"/>
                <a:ext cx="540000" cy="540000"/>
              </a:xfrm>
              <a:prstGeom prst="rect">
                <a:avLst/>
              </a:prstGeom>
            </p:spPr>
          </p:pic>
          <p:sp>
            <p:nvSpPr>
              <p:cNvPr id="22" name="Textfeld 21"/>
              <p:cNvSpPr txBox="1"/>
              <p:nvPr/>
            </p:nvSpPr>
            <p:spPr>
              <a:xfrm>
                <a:off x="3698795" y="3867258"/>
                <a:ext cx="37703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/>
                  <a:t>MINT-Wahlpflichtfächer</a:t>
                </a:r>
              </a:p>
            </p:txBody>
          </p:sp>
        </p:grpSp>
        <p:grpSp>
          <p:nvGrpSpPr>
            <p:cNvPr id="23" name="Gruppieren 22"/>
            <p:cNvGrpSpPr/>
            <p:nvPr/>
          </p:nvGrpSpPr>
          <p:grpSpPr>
            <a:xfrm>
              <a:off x="3022171" y="5308273"/>
              <a:ext cx="4444483" cy="764067"/>
              <a:chOff x="2857516" y="3363779"/>
              <a:chExt cx="4444483" cy="764067"/>
            </a:xfrm>
          </p:grpSpPr>
          <p:pic>
            <p:nvPicPr>
              <p:cNvPr id="24" name="Grafik 2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57516" y="3363779"/>
                <a:ext cx="540000" cy="540000"/>
              </a:xfrm>
              <a:prstGeom prst="rect">
                <a:avLst/>
              </a:prstGeom>
            </p:spPr>
          </p:pic>
          <p:sp>
            <p:nvSpPr>
              <p:cNvPr id="25" name="Textfeld 24"/>
              <p:cNvSpPr txBox="1"/>
              <p:nvPr/>
            </p:nvSpPr>
            <p:spPr>
              <a:xfrm>
                <a:off x="3531664" y="3419960"/>
                <a:ext cx="377033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/>
                  <a:t>weitere MINT-Aktivitäten, z.B. Praktika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2125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EC3089"/>
                </a:solidFill>
              </a:rPr>
              <a:t>WIE</a:t>
            </a:r>
            <a:r>
              <a:rPr lang="de-DE" dirty="0" smtClean="0"/>
              <a:t> sammelt man Sterne?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Beispiel: Teilnahme am </a:t>
            </a:r>
            <a:r>
              <a:rPr lang="de-DE" dirty="0" smtClean="0">
                <a:solidFill>
                  <a:srgbClr val="FF0000"/>
                </a:solidFill>
                <a:hlinkClick r:id="rId2"/>
              </a:rPr>
              <a:t>Wettbewerb Informatik-Bieber</a:t>
            </a: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4" name="Rechteck 53"/>
          <p:cNvSpPr/>
          <p:nvPr/>
        </p:nvSpPr>
        <p:spPr>
          <a:xfrm>
            <a:off x="838200" y="605278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Die Einstufung einzelner 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Aktivitäten unter </a:t>
            </a:r>
            <a:r>
              <a:rPr lang="de-DE" dirty="0" smtClean="0">
                <a:solidFill>
                  <a:schemeClr val="bg1"/>
                </a:solidFill>
                <a:hlinkClick r:id="rId3"/>
              </a:rPr>
              <a:t>bildung.rlp.de</a:t>
            </a:r>
            <a:r>
              <a:rPr lang="de-DE" dirty="0" smtClean="0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2739179" y="2682821"/>
            <a:ext cx="6768411" cy="828000"/>
            <a:chOff x="2739179" y="2682821"/>
            <a:chExt cx="6768411" cy="828000"/>
          </a:xfrm>
        </p:grpSpPr>
        <p:sp>
          <p:nvSpPr>
            <p:cNvPr id="47" name="Textfeld 46"/>
            <p:cNvSpPr txBox="1"/>
            <p:nvPr/>
          </p:nvSpPr>
          <p:spPr>
            <a:xfrm>
              <a:off x="3713695" y="2875784"/>
              <a:ext cx="579389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smtClean="0"/>
                <a:t>ernsthafte Teilnahme an der 1. Runde</a:t>
              </a:r>
            </a:p>
          </p:txBody>
        </p:sp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01673">
              <a:off x="2739179" y="2682821"/>
              <a:ext cx="868819" cy="828000"/>
            </a:xfrm>
            <a:prstGeom prst="rect">
              <a:avLst/>
            </a:prstGeom>
          </p:spPr>
        </p:pic>
      </p:grpSp>
      <p:grpSp>
        <p:nvGrpSpPr>
          <p:cNvPr id="5" name="Gruppieren 4"/>
          <p:cNvGrpSpPr/>
          <p:nvPr/>
        </p:nvGrpSpPr>
        <p:grpSpPr>
          <a:xfrm>
            <a:off x="1755955" y="3658769"/>
            <a:ext cx="6419347" cy="837365"/>
            <a:chOff x="1755955" y="3658769"/>
            <a:chExt cx="6419347" cy="837365"/>
          </a:xfrm>
        </p:grpSpPr>
        <p:sp>
          <p:nvSpPr>
            <p:cNvPr id="6" name="Textfeld 5"/>
            <p:cNvSpPr txBox="1"/>
            <p:nvPr/>
          </p:nvSpPr>
          <p:spPr>
            <a:xfrm>
              <a:off x="3713695" y="3812246"/>
              <a:ext cx="44616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smtClean="0"/>
                <a:t>Qualifikation für die 2. Runde</a:t>
              </a:r>
            </a:p>
          </p:txBody>
        </p:sp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02385">
              <a:off x="1755955" y="3672059"/>
              <a:ext cx="867600" cy="824075"/>
            </a:xfrm>
            <a:prstGeom prst="rect">
              <a:avLst/>
            </a:prstGeom>
          </p:spPr>
        </p:pic>
        <p:pic>
          <p:nvPicPr>
            <p:cNvPr id="21" name="Grafik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02385">
              <a:off x="2718836" y="3658769"/>
              <a:ext cx="867600" cy="824075"/>
            </a:xfrm>
            <a:prstGeom prst="rect">
              <a:avLst/>
            </a:prstGeom>
          </p:spPr>
        </p:pic>
      </p:grpSp>
      <p:grpSp>
        <p:nvGrpSpPr>
          <p:cNvPr id="8" name="Gruppieren 7"/>
          <p:cNvGrpSpPr/>
          <p:nvPr/>
        </p:nvGrpSpPr>
        <p:grpSpPr>
          <a:xfrm>
            <a:off x="789012" y="4610467"/>
            <a:ext cx="7386290" cy="838373"/>
            <a:chOff x="789012" y="4610467"/>
            <a:chExt cx="7386290" cy="838373"/>
          </a:xfrm>
        </p:grpSpPr>
        <p:pic>
          <p:nvPicPr>
            <p:cNvPr id="24" name="Grafik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01673">
              <a:off x="789012" y="4615993"/>
              <a:ext cx="868819" cy="828000"/>
            </a:xfrm>
            <a:prstGeom prst="rect">
              <a:avLst/>
            </a:prstGeom>
          </p:spPr>
        </p:pic>
        <p:grpSp>
          <p:nvGrpSpPr>
            <p:cNvPr id="7" name="Gruppieren 6"/>
            <p:cNvGrpSpPr/>
            <p:nvPr/>
          </p:nvGrpSpPr>
          <p:grpSpPr>
            <a:xfrm>
              <a:off x="1765432" y="4610467"/>
              <a:ext cx="6409870" cy="838373"/>
              <a:chOff x="1765432" y="4610467"/>
              <a:chExt cx="6409870" cy="838373"/>
            </a:xfrm>
          </p:grpSpPr>
          <p:sp>
            <p:nvSpPr>
              <p:cNvPr id="50" name="Textfeld 49"/>
              <p:cNvSpPr txBox="1"/>
              <p:nvPr/>
            </p:nvSpPr>
            <p:spPr>
              <a:xfrm>
                <a:off x="3713695" y="4762856"/>
                <a:ext cx="44616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800" dirty="0" smtClean="0"/>
                  <a:t>Qualifikation für die 3. Runde</a:t>
                </a:r>
              </a:p>
            </p:txBody>
          </p:sp>
          <p:pic>
            <p:nvPicPr>
              <p:cNvPr id="23" name="Grafik 2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01673">
                <a:off x="2743681" y="4610467"/>
                <a:ext cx="868819" cy="828000"/>
              </a:xfrm>
              <a:prstGeom prst="rect">
                <a:avLst/>
              </a:prstGeom>
            </p:spPr>
          </p:pic>
          <p:pic>
            <p:nvPicPr>
              <p:cNvPr id="25" name="Grafik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01673">
                <a:off x="1765432" y="4620840"/>
                <a:ext cx="868819" cy="8280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860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MINT-Angebote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0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EC3089"/>
                </a:solidFill>
              </a:rPr>
              <a:t>WO </a:t>
            </a:r>
            <a:r>
              <a:rPr lang="de-DE" dirty="0" smtClean="0"/>
              <a:t>finde ich anrechenbare MINT-Angebote?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MINT-Aktivitäten sind in der </a:t>
            </a:r>
            <a:r>
              <a:rPr lang="de-DE" u="sng" dirty="0" smtClean="0">
                <a:hlinkClick r:id="rId2"/>
              </a:rPr>
              <a:t>MINT-Angebote </a:t>
            </a:r>
            <a:r>
              <a:rPr lang="de-DE" u="sng" dirty="0">
                <a:hlinkClick r:id="rId2"/>
              </a:rPr>
              <a:t>Datenbank </a:t>
            </a:r>
            <a:r>
              <a:rPr lang="de-DE" u="sng" dirty="0" smtClean="0">
                <a:hlinkClick r:id="rId2"/>
              </a:rPr>
              <a:t>Rheinland-Pfalz</a:t>
            </a:r>
            <a:r>
              <a:rPr lang="de-DE" dirty="0" smtClean="0"/>
              <a:t> gelistet.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MINT-Wettbewerbe: </a:t>
            </a:r>
            <a:r>
              <a:rPr lang="de-DE" dirty="0" smtClean="0">
                <a:hlinkClick r:id="rId3"/>
              </a:rPr>
              <a:t>bildung.rlp.de/</a:t>
            </a:r>
            <a:r>
              <a:rPr lang="de-DE" dirty="0" err="1" smtClean="0">
                <a:hlinkClick r:id="rId3"/>
              </a:rPr>
              <a:t>wettbewerbe</a:t>
            </a:r>
            <a:r>
              <a:rPr lang="de-DE" dirty="0" smtClean="0">
                <a:hlinkClick r:id="rId3"/>
              </a:rPr>
              <a:t>/mint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Angebot der jeweiligen Schulen bei AGs, Wahlfächern, Wahlpflichtfächern.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Praktika: </a:t>
            </a:r>
            <a:r>
              <a:rPr lang="de-DE" dirty="0" smtClean="0">
                <a:hlinkClick r:id="rId4"/>
              </a:rPr>
              <a:t>bildung.rlp.de/mint/beruf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825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Vergabebedingungen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7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EC3089"/>
                </a:solidFill>
              </a:rPr>
              <a:t>Vergabebedingungen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4853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de-DE" dirty="0"/>
              <a:t>Anmeldung zum MINT-Zertifikat in der </a:t>
            </a:r>
            <a:r>
              <a:rPr lang="de-DE" dirty="0" smtClean="0"/>
              <a:t>Schule</a:t>
            </a:r>
          </a:p>
          <a:p>
            <a:r>
              <a:rPr lang="de-DE" dirty="0" smtClean="0"/>
              <a:t>Teilnahme in mindestens zwei Aktivitätsbereichen</a:t>
            </a:r>
          </a:p>
          <a:p>
            <a:r>
              <a:rPr lang="de-DE" dirty="0" smtClean="0"/>
              <a:t>Mindestens ein Stern muss im Aktivitätsbereich „Wettbewerbe“ erreicht sein. </a:t>
            </a:r>
          </a:p>
          <a:p>
            <a:r>
              <a:rPr lang="de-DE" dirty="0" smtClean="0"/>
              <a:t>Teilnahme </a:t>
            </a:r>
            <a:r>
              <a:rPr lang="de-DE" dirty="0"/>
              <a:t>an Aktivitäten in mindestens zwei </a:t>
            </a:r>
            <a:r>
              <a:rPr lang="de-DE" dirty="0" smtClean="0"/>
              <a:t>MINT-Fächern </a:t>
            </a:r>
          </a:p>
          <a:p>
            <a:r>
              <a:rPr lang="de-DE" dirty="0" smtClean="0"/>
              <a:t>Im Fach Mathematik und in zwei weiteren MINT-Fächern darf die Summe der Jahresnoten der letzten beiden Unterrichtsjahre maximal 18 betragen. </a:t>
            </a:r>
          </a:p>
          <a:p>
            <a:r>
              <a:rPr lang="de-DE" dirty="0" smtClean="0"/>
              <a:t>In allen MINT-Fächern müssen die Jahresnoten der letzten beiden Schuljahre mindestens ausreichend sein.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736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Infos und Kontakt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Ansprechpartner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>
                <a:solidFill>
                  <a:srgbClr val="EC3089"/>
                </a:solidFill>
              </a:rPr>
              <a:t>Schule 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Lehrkraft </a:t>
            </a:r>
            <a:r>
              <a:rPr lang="de-DE" dirty="0" smtClean="0"/>
              <a:t>XY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77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Eckdaten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46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Weiterführende Infos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1722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rgbClr val="A5C828"/>
                </a:solidFill>
              </a:rPr>
              <a:t>MINT-Zertifikat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hlinkClick r:id="rId2"/>
              </a:rPr>
              <a:t>bildung.rlp.de/mint/schule/mint-zertifikat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>
                <a:solidFill>
                  <a:srgbClr val="EC3089"/>
                </a:solidFill>
              </a:rPr>
              <a:t>MINT in Rheinland-Pfalz</a:t>
            </a:r>
          </a:p>
          <a:p>
            <a:pPr marL="0" indent="0">
              <a:buNone/>
            </a:pPr>
            <a:r>
              <a:rPr lang="de-DE" dirty="0" smtClean="0"/>
              <a:t>MINT-Geschäftsstelle: </a:t>
            </a:r>
            <a:r>
              <a:rPr lang="de-DE" dirty="0" smtClean="0">
                <a:hlinkClick r:id="rId3"/>
              </a:rPr>
              <a:t>mint.rlp.de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MINT auf dem Bildungsserver: </a:t>
            </a:r>
            <a:r>
              <a:rPr lang="de-DE" dirty="0" smtClean="0">
                <a:hlinkClick r:id="rId4"/>
              </a:rPr>
              <a:t>bildung.rlp.de/mint</a:t>
            </a:r>
            <a:r>
              <a:rPr lang="de-DE" dirty="0" smtClean="0"/>
              <a:t>  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83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000" dirty="0" smtClean="0"/>
              <a:t>„Denke daran zu den Sternen emporzublicken, statt hinunter zu deinen Füßen.“</a:t>
            </a:r>
            <a:endParaRPr lang="de-DE" sz="4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de-DE" dirty="0" smtClean="0"/>
              <a:t>Stephen Hawking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2385">
            <a:off x="7971074" y="5559772"/>
            <a:ext cx="867600" cy="82407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2281">
            <a:off x="1335322" y="182392"/>
            <a:ext cx="1528863" cy="1457034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8191">
            <a:off x="108542" y="2204166"/>
            <a:ext cx="1172060" cy="1116997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1807">
            <a:off x="1658748" y="4253404"/>
            <a:ext cx="824634" cy="78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0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Ausgangssituation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>
                <a:solidFill>
                  <a:srgbClr val="A5C828"/>
                </a:solidFill>
              </a:rPr>
              <a:t>MINT-Berufe sind gefragt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Wirtschaft sucht vermehrt nach technisch-naturwissenschaftlich ausgebildeten Mitarbeiterinnen und Mitarbeitern.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EC3089"/>
                </a:solidFill>
              </a:rPr>
              <a:t>MINT interessiert auch außerhalb des Unterrichts</a:t>
            </a:r>
            <a:br>
              <a:rPr lang="de-DE" b="1" dirty="0" smtClean="0">
                <a:solidFill>
                  <a:srgbClr val="EC3089"/>
                </a:solidFill>
              </a:rPr>
            </a:br>
            <a:r>
              <a:rPr lang="de-DE" dirty="0"/>
              <a:t>R</a:t>
            </a:r>
            <a:r>
              <a:rPr lang="de-DE" dirty="0" smtClean="0"/>
              <a:t>heinland-pfälzische Schülerinnen und Schüler zeigen außerhalb des Unterrichts überdurchschnittliches Engagement in den MINT-Fächern.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rgbClr val="A5C828"/>
                </a:solidFill>
              </a:rPr>
              <a:t>Schulen sind MINT-Profis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Viele rheinland-pfälzische Schulen haben sich in den letzten Jahren in diesem Bereich profiliert.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367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soll das MINT-Zertifikat leisten?</a:t>
            </a:r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1196438" y="1448359"/>
            <a:ext cx="2311969" cy="1964304"/>
            <a:chOff x="180710" y="1601474"/>
            <a:chExt cx="2311969" cy="1964304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27" t="19732" r="21119" b="46394"/>
            <a:stretch/>
          </p:blipFill>
          <p:spPr>
            <a:xfrm>
              <a:off x="180710" y="1601474"/>
              <a:ext cx="2311969" cy="1964304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427470" y="2352793"/>
              <a:ext cx="18184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Orientierung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3791548" y="1416967"/>
            <a:ext cx="2171849" cy="1980000"/>
            <a:chOff x="7179562" y="3523390"/>
            <a:chExt cx="2171849" cy="1980000"/>
          </a:xfrm>
        </p:grpSpPr>
        <p:pic>
          <p:nvPicPr>
            <p:cNvPr id="8" name="Inhaltsplatzhalter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21" t="19192" r="21602" b="45735"/>
            <a:stretch/>
          </p:blipFill>
          <p:spPr>
            <a:xfrm>
              <a:off x="7179562" y="3523390"/>
              <a:ext cx="2171849" cy="1980000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7462702" y="4282557"/>
              <a:ext cx="16055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Motivation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6211412" y="1448359"/>
            <a:ext cx="2311969" cy="1964304"/>
            <a:chOff x="180710" y="1601474"/>
            <a:chExt cx="2311969" cy="1964304"/>
          </a:xfrm>
        </p:grpSpPr>
        <p:pic>
          <p:nvPicPr>
            <p:cNvPr id="13" name="Grafik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27" t="19732" r="21119" b="46394"/>
            <a:stretch/>
          </p:blipFill>
          <p:spPr>
            <a:xfrm>
              <a:off x="180710" y="1601474"/>
              <a:ext cx="2311969" cy="1964304"/>
            </a:xfrm>
            <a:prstGeom prst="rect">
              <a:avLst/>
            </a:prstGeom>
          </p:spPr>
        </p:pic>
        <p:sp>
          <p:nvSpPr>
            <p:cNvPr id="14" name="Textfeld 13"/>
            <p:cNvSpPr txBox="1"/>
            <p:nvPr/>
          </p:nvSpPr>
          <p:spPr>
            <a:xfrm>
              <a:off x="587707" y="2352793"/>
              <a:ext cx="14979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Förderung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8771396" y="1416968"/>
            <a:ext cx="2171849" cy="1980000"/>
            <a:chOff x="7179562" y="3523390"/>
            <a:chExt cx="2171849" cy="1980000"/>
          </a:xfrm>
        </p:grpSpPr>
        <p:pic>
          <p:nvPicPr>
            <p:cNvPr id="16" name="Inhaltsplatzhalter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21" t="19192" r="21602" b="45735"/>
            <a:stretch/>
          </p:blipFill>
          <p:spPr>
            <a:xfrm>
              <a:off x="7179562" y="3523390"/>
              <a:ext cx="2171849" cy="1980000"/>
            </a:xfrm>
            <a:prstGeom prst="rect">
              <a:avLst/>
            </a:prstGeom>
          </p:spPr>
        </p:pic>
        <p:sp>
          <p:nvSpPr>
            <p:cNvPr id="17" name="Textfeld 16"/>
            <p:cNvSpPr txBox="1"/>
            <p:nvPr/>
          </p:nvSpPr>
          <p:spPr>
            <a:xfrm>
              <a:off x="7640957" y="4282557"/>
              <a:ext cx="12490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Bündeln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feld 17"/>
          <p:cNvSpPr txBox="1"/>
          <p:nvPr/>
        </p:nvSpPr>
        <p:spPr>
          <a:xfrm>
            <a:off x="9124480" y="3394913"/>
            <a:ext cx="2617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…von MINT-Aktivitäten für Ausbildung und Beruf.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877472" y="4542561"/>
            <a:ext cx="3902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…für Schülerinnen und Schüler im MINT-Bereich aktiv zu werden.  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352421" y="3528472"/>
            <a:ext cx="3610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…für Schulen, sich im MINT-Bereich (weiter) zu entwickeln.</a:t>
            </a:r>
            <a:endParaRPr lang="de-DE" sz="2000" dirty="0"/>
          </a:p>
        </p:txBody>
      </p:sp>
      <p:sp>
        <p:nvSpPr>
          <p:cNvPr id="21" name="Textfeld 20"/>
          <p:cNvSpPr txBox="1"/>
          <p:nvPr/>
        </p:nvSpPr>
        <p:spPr>
          <a:xfrm>
            <a:off x="6726961" y="3394913"/>
            <a:ext cx="20444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…von Talenten im</a:t>
            </a:r>
            <a:br>
              <a:rPr lang="de-DE" sz="2000" dirty="0" smtClean="0"/>
            </a:br>
            <a:r>
              <a:rPr lang="de-DE" sz="2000" dirty="0" smtClean="0"/>
              <a:t>MINT-Bereich. </a:t>
            </a:r>
          </a:p>
        </p:txBody>
      </p:sp>
    </p:spTree>
    <p:extLst>
      <p:ext uri="{BB962C8B-B14F-4D97-AF65-F5344CB8AC3E}">
        <p14:creationId xmlns:p14="http://schemas.microsoft.com/office/powerpoint/2010/main" val="211793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6770446" y="1073014"/>
            <a:ext cx="4168595" cy="4168595"/>
            <a:chOff x="6770446" y="1073014"/>
            <a:chExt cx="4168595" cy="4168595"/>
          </a:xfrm>
        </p:grpSpPr>
        <p:pic>
          <p:nvPicPr>
            <p:cNvPr id="57" name="Grafik 5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0446" y="1073014"/>
              <a:ext cx="4168595" cy="4168595"/>
            </a:xfrm>
            <a:prstGeom prst="rect">
              <a:avLst/>
            </a:prstGeom>
          </p:spPr>
        </p:pic>
        <p:grpSp>
          <p:nvGrpSpPr>
            <p:cNvPr id="61" name="Gruppieren 60"/>
            <p:cNvGrpSpPr/>
            <p:nvPr/>
          </p:nvGrpSpPr>
          <p:grpSpPr>
            <a:xfrm>
              <a:off x="7426271" y="2475516"/>
              <a:ext cx="2999270" cy="1459424"/>
              <a:chOff x="7426271" y="2475516"/>
              <a:chExt cx="2999270" cy="1459424"/>
            </a:xfrm>
          </p:grpSpPr>
          <p:sp>
            <p:nvSpPr>
              <p:cNvPr id="58" name="Textfeld 57"/>
              <p:cNvSpPr txBox="1"/>
              <p:nvPr/>
            </p:nvSpPr>
            <p:spPr>
              <a:xfrm>
                <a:off x="7426271" y="2475516"/>
                <a:ext cx="21372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48 Gymnasien</a:t>
                </a:r>
                <a:endParaRPr lang="de-DE" dirty="0"/>
              </a:p>
            </p:txBody>
          </p:sp>
          <p:sp>
            <p:nvSpPr>
              <p:cNvPr id="59" name="Textfeld 58"/>
              <p:cNvSpPr txBox="1"/>
              <p:nvPr/>
            </p:nvSpPr>
            <p:spPr>
              <a:xfrm>
                <a:off x="7855068" y="3565608"/>
                <a:ext cx="21372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30 Realschulen Plus</a:t>
                </a:r>
                <a:endParaRPr lang="de-DE" dirty="0"/>
              </a:p>
            </p:txBody>
          </p:sp>
          <p:sp>
            <p:nvSpPr>
              <p:cNvPr id="60" name="Textfeld 59"/>
              <p:cNvSpPr txBox="1"/>
              <p:nvPr/>
            </p:nvSpPr>
            <p:spPr>
              <a:xfrm>
                <a:off x="7426271" y="3020562"/>
                <a:ext cx="29992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13 Integrierte Gesamtschulen</a:t>
                </a:r>
                <a:endParaRPr lang="de-DE" dirty="0"/>
              </a:p>
            </p:txBody>
          </p:sp>
        </p:grpSp>
      </p:grpSp>
      <p:grpSp>
        <p:nvGrpSpPr>
          <p:cNvPr id="44" name="Gruppieren 43"/>
          <p:cNvGrpSpPr/>
          <p:nvPr/>
        </p:nvGrpSpPr>
        <p:grpSpPr>
          <a:xfrm>
            <a:off x="21841" y="1350221"/>
            <a:ext cx="5735451" cy="5735451"/>
            <a:chOff x="-109895" y="1334322"/>
            <a:chExt cx="5735451" cy="5735451"/>
          </a:xfrm>
        </p:grpSpPr>
        <p:pic>
          <p:nvPicPr>
            <p:cNvPr id="26" name="Grafik 2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895" y="1334322"/>
              <a:ext cx="5735451" cy="5735451"/>
            </a:xfrm>
            <a:prstGeom prst="rect">
              <a:avLst/>
            </a:prstGeom>
          </p:spPr>
        </p:pic>
        <p:sp>
          <p:nvSpPr>
            <p:cNvPr id="20" name="Textfeld 19"/>
            <p:cNvSpPr txBox="1"/>
            <p:nvPr/>
          </p:nvSpPr>
          <p:spPr>
            <a:xfrm>
              <a:off x="2707786" y="3477232"/>
              <a:ext cx="2137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19 Grundschulen</a:t>
              </a:r>
              <a:endParaRPr lang="de-DE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719379" y="3768074"/>
              <a:ext cx="2137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20 Realschulen Plus</a:t>
              </a:r>
              <a:endParaRPr lang="de-DE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1129213" y="4191017"/>
              <a:ext cx="29992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12 Integrierte Gesamtschulen</a:t>
              </a:r>
              <a:endParaRPr lang="de-DE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2937851" y="3037668"/>
              <a:ext cx="2137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59 Gymnasien</a:t>
              </a:r>
              <a:endParaRPr lang="de-DE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1491690" y="4624537"/>
              <a:ext cx="2729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7 Berufsbildende Schulen</a:t>
              </a:r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Status Quo - 2024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43221" y="6109442"/>
            <a:ext cx="3709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Stand: </a:t>
            </a:r>
            <a:r>
              <a:rPr lang="de-DE" dirty="0">
                <a:solidFill>
                  <a:schemeClr val="bg1"/>
                </a:solidFill>
              </a:rPr>
              <a:t>F</a:t>
            </a:r>
            <a:r>
              <a:rPr lang="de-DE" dirty="0" smtClean="0">
                <a:solidFill>
                  <a:schemeClr val="bg1"/>
                </a:solidFill>
              </a:rPr>
              <a:t>ebruar 2024</a:t>
            </a:r>
            <a:endParaRPr lang="de-DE" dirty="0">
              <a:solidFill>
                <a:schemeClr val="bg1"/>
              </a:solidFill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470868" y="1350221"/>
            <a:ext cx="2739537" cy="2327576"/>
            <a:chOff x="1201377" y="3847920"/>
            <a:chExt cx="2739537" cy="2327576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27" t="19732" r="21119" b="46394"/>
            <a:stretch/>
          </p:blipFill>
          <p:spPr>
            <a:xfrm>
              <a:off x="1201377" y="3847920"/>
              <a:ext cx="2739537" cy="2327576"/>
            </a:xfrm>
            <a:prstGeom prst="rect">
              <a:avLst/>
            </a:prstGeom>
          </p:spPr>
        </p:pic>
        <p:sp>
          <p:nvSpPr>
            <p:cNvPr id="7" name="Textfeld 6"/>
            <p:cNvSpPr txBox="1"/>
            <p:nvPr/>
          </p:nvSpPr>
          <p:spPr>
            <a:xfrm>
              <a:off x="2248464" y="5214416"/>
              <a:ext cx="651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118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1627141" y="4932141"/>
              <a:ext cx="1992935" cy="461665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MINT-freundliche </a:t>
              </a:r>
              <a:br>
                <a:rPr lang="de-DE" sz="2400" b="1" dirty="0" smtClean="0">
                  <a:solidFill>
                    <a:schemeClr val="bg1"/>
                  </a:solidFill>
                </a:rPr>
              </a:br>
              <a:r>
                <a:rPr lang="de-DE" sz="2400" b="1" dirty="0" smtClean="0">
                  <a:solidFill>
                    <a:schemeClr val="bg1"/>
                  </a:solidFill>
                </a:rPr>
                <a:t>Schulen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5263045" y="3798817"/>
            <a:ext cx="2636305" cy="2403429"/>
            <a:chOff x="3759084" y="3770599"/>
            <a:chExt cx="2636305" cy="2403429"/>
          </a:xfrm>
        </p:grpSpPr>
        <p:pic>
          <p:nvPicPr>
            <p:cNvPr id="9" name="Inhaltsplatzhalter 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21" t="19192" r="21602" b="45735"/>
            <a:stretch/>
          </p:blipFill>
          <p:spPr>
            <a:xfrm>
              <a:off x="3759084" y="3770599"/>
              <a:ext cx="2636305" cy="2403429"/>
            </a:xfrm>
            <a:prstGeom prst="rect">
              <a:avLst/>
            </a:prstGeom>
          </p:spPr>
        </p:pic>
        <p:sp>
          <p:nvSpPr>
            <p:cNvPr id="10" name="Textfeld 9"/>
            <p:cNvSpPr txBox="1"/>
            <p:nvPr/>
          </p:nvSpPr>
          <p:spPr>
            <a:xfrm>
              <a:off x="4829411" y="5087226"/>
              <a:ext cx="495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20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4122744" y="4582957"/>
              <a:ext cx="1814728" cy="369332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MINT-EC Schulen</a:t>
              </a:r>
              <a:endParaRPr lang="de-DE" sz="2400" dirty="0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8634760" y="799515"/>
            <a:ext cx="2732443" cy="2208169"/>
            <a:chOff x="6330397" y="3770599"/>
            <a:chExt cx="2732443" cy="2208169"/>
          </a:xfrm>
        </p:grpSpPr>
        <p:pic>
          <p:nvPicPr>
            <p:cNvPr id="12" name="Grafik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27" t="19732" r="21119" b="46394"/>
            <a:stretch/>
          </p:blipFill>
          <p:spPr>
            <a:xfrm>
              <a:off x="6330397" y="3770599"/>
              <a:ext cx="2732443" cy="2208169"/>
            </a:xfrm>
            <a:prstGeom prst="rect">
              <a:avLst/>
            </a:prstGeom>
          </p:spPr>
        </p:pic>
        <p:sp>
          <p:nvSpPr>
            <p:cNvPr id="13" name="Textfeld 12"/>
            <p:cNvSpPr txBox="1"/>
            <p:nvPr/>
          </p:nvSpPr>
          <p:spPr>
            <a:xfrm>
              <a:off x="7447854" y="4954926"/>
              <a:ext cx="495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bg1"/>
                  </a:solidFill>
                </a:rPr>
                <a:t>91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6788314" y="4546398"/>
              <a:ext cx="1814728" cy="369332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MINT-Zertifikat</a:t>
              </a:r>
              <a:endParaRPr lang="de-DE" sz="2400" dirty="0"/>
            </a:p>
          </p:txBody>
        </p:sp>
      </p:grpSp>
      <p:sp>
        <p:nvSpPr>
          <p:cNvPr id="29" name="Textfeld 28"/>
          <p:cNvSpPr txBox="1"/>
          <p:nvPr/>
        </p:nvSpPr>
        <p:spPr>
          <a:xfrm>
            <a:off x="2169181" y="5109763"/>
            <a:ext cx="272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 Förderschule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90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Hier gibt es das MINT-Zertifikat schon:</a:t>
            </a:r>
            <a:endParaRPr lang="de-DE" dirty="0"/>
          </a:p>
        </p:txBody>
      </p:sp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224664"/>
              </p:ext>
            </p:extLst>
          </p:nvPr>
        </p:nvGraphicFramePr>
        <p:xfrm>
          <a:off x="1811677" y="1131824"/>
          <a:ext cx="8568645" cy="4552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43221" y="6109442"/>
            <a:ext cx="3328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Registrierte Schulen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2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EC3089"/>
                </a:solidFill>
              </a:rPr>
              <a:t>WER</a:t>
            </a:r>
            <a:r>
              <a:rPr lang="de-DE" dirty="0" smtClean="0"/>
              <a:t> steht hinter dem MINT-Zertifikat?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Das MINT-Zertifikat RLP Sek I wird unterstützt und getragen von: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031" y="4260764"/>
            <a:ext cx="7021142" cy="72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220"/>
          <a:stretch/>
        </p:blipFill>
        <p:spPr>
          <a:xfrm>
            <a:off x="5702674" y="2452565"/>
            <a:ext cx="4328649" cy="11520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2" t="27498" r="15226" b="25375"/>
          <a:stretch/>
        </p:blipFill>
        <p:spPr>
          <a:xfrm>
            <a:off x="1059539" y="2398565"/>
            <a:ext cx="3997009" cy="1440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737" y="3511505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7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A5C828"/>
                </a:solidFill>
              </a:rPr>
              <a:t>WAS</a:t>
            </a:r>
            <a:r>
              <a:rPr lang="de-DE" dirty="0" smtClean="0"/>
              <a:t> ist das MINT-Zertifikat?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1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A5C828"/>
                </a:solidFill>
              </a:rPr>
              <a:t>WAS</a:t>
            </a:r>
            <a:r>
              <a:rPr lang="de-DE" dirty="0" smtClean="0"/>
              <a:t> ist das MINT-Zertifikat?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180710" y="1601473"/>
            <a:ext cx="3168072" cy="2691669"/>
            <a:chOff x="92364" y="1182255"/>
            <a:chExt cx="3168072" cy="2691669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27" t="19732" r="21119" b="46394"/>
            <a:stretch/>
          </p:blipFill>
          <p:spPr>
            <a:xfrm>
              <a:off x="92364" y="1182255"/>
              <a:ext cx="3168072" cy="2691669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755073" y="1967681"/>
              <a:ext cx="200567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chemeClr val="bg1"/>
                  </a:solidFill>
                </a:rPr>
                <a:t>Auszeichnung</a:t>
              </a:r>
              <a:br>
                <a:rPr lang="de-DE" sz="2000" b="1" dirty="0" smtClean="0">
                  <a:solidFill>
                    <a:schemeClr val="bg1"/>
                  </a:solidFill>
                </a:rPr>
              </a:br>
              <a:r>
                <a:rPr lang="de-DE" sz="2000" b="1" dirty="0" smtClean="0">
                  <a:solidFill>
                    <a:schemeClr val="bg1"/>
                  </a:solidFill>
                </a:rPr>
                <a:t>für Schülerinnen </a:t>
              </a:r>
              <a:br>
                <a:rPr lang="de-DE" sz="2000" b="1" dirty="0" smtClean="0">
                  <a:solidFill>
                    <a:schemeClr val="bg1"/>
                  </a:solidFill>
                </a:rPr>
              </a:br>
              <a:r>
                <a:rPr lang="de-DE" sz="2000" b="1" dirty="0" smtClean="0">
                  <a:solidFill>
                    <a:schemeClr val="bg1"/>
                  </a:solidFill>
                </a:rPr>
                <a:t>und Schüler…</a:t>
              </a:r>
              <a:endParaRPr lang="de-DE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7179562" y="3523390"/>
            <a:ext cx="3098097" cy="2824432"/>
            <a:chOff x="8652162" y="2124257"/>
            <a:chExt cx="3419521" cy="3066474"/>
          </a:xfrm>
        </p:grpSpPr>
        <p:pic>
          <p:nvPicPr>
            <p:cNvPr id="10" name="Inhaltsplatzhalter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21" t="19192" r="21602" b="45735"/>
            <a:stretch/>
          </p:blipFill>
          <p:spPr>
            <a:xfrm>
              <a:off x="8652162" y="2124257"/>
              <a:ext cx="3419521" cy="3066474"/>
            </a:xfrm>
            <a:prstGeom prst="rect">
              <a:avLst/>
            </a:prstGeom>
          </p:spPr>
        </p:pic>
        <p:sp>
          <p:nvSpPr>
            <p:cNvPr id="12" name="Textfeld 11"/>
            <p:cNvSpPr txBox="1"/>
            <p:nvPr/>
          </p:nvSpPr>
          <p:spPr>
            <a:xfrm>
              <a:off x="9226213" y="3149662"/>
              <a:ext cx="244560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chemeClr val="bg1"/>
                  </a:solidFill>
                </a:rPr>
                <a:t>Zertifikat-Vergabe</a:t>
              </a:r>
            </a:p>
            <a:p>
              <a:r>
                <a:rPr lang="de-DE" sz="2000" b="1" dirty="0" smtClean="0">
                  <a:solidFill>
                    <a:schemeClr val="bg1"/>
                  </a:solidFill>
                </a:rPr>
                <a:t> am Ende des 9. bzw. </a:t>
              </a:r>
            </a:p>
            <a:p>
              <a:r>
                <a:rPr lang="de-DE" sz="2000" b="1" dirty="0" smtClean="0">
                  <a:solidFill>
                    <a:schemeClr val="bg1"/>
                  </a:solidFill>
                </a:rPr>
                <a:t>10. Schuljahres</a:t>
              </a:r>
              <a:endParaRPr lang="de-DE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19732" r="21119" b="46394"/>
          <a:stretch/>
        </p:blipFill>
        <p:spPr>
          <a:xfrm>
            <a:off x="4758886" y="1375562"/>
            <a:ext cx="3168072" cy="2691669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5158270" y="2213564"/>
            <a:ext cx="23693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</a:rPr>
              <a:t>Pro MINT-Aktivität </a:t>
            </a:r>
          </a:p>
          <a:p>
            <a:r>
              <a:rPr lang="de-DE" sz="2000" b="1" dirty="0" smtClean="0">
                <a:solidFill>
                  <a:schemeClr val="bg1"/>
                </a:solidFill>
              </a:rPr>
              <a:t>werden 1 – 3 Sterne </a:t>
            </a:r>
          </a:p>
          <a:p>
            <a:r>
              <a:rPr lang="de-DE" sz="2000" b="1" dirty="0" smtClean="0">
                <a:solidFill>
                  <a:schemeClr val="bg1"/>
                </a:solidFill>
              </a:rPr>
              <a:t>vergeben</a:t>
            </a:r>
            <a:endParaRPr lang="de-DE" sz="2000" b="1" dirty="0">
              <a:solidFill>
                <a:schemeClr val="bg1"/>
              </a:solidFill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2301730" y="2894730"/>
            <a:ext cx="3419521" cy="3066474"/>
            <a:chOff x="8652162" y="2124257"/>
            <a:chExt cx="3419521" cy="3066474"/>
          </a:xfrm>
        </p:grpSpPr>
        <p:pic>
          <p:nvPicPr>
            <p:cNvPr id="18" name="Inhaltsplatzhalter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21" t="19192" r="21602" b="45735"/>
            <a:stretch/>
          </p:blipFill>
          <p:spPr>
            <a:xfrm>
              <a:off x="8652162" y="2124257"/>
              <a:ext cx="3419521" cy="3066474"/>
            </a:xfrm>
            <a:prstGeom prst="rect">
              <a:avLst/>
            </a:prstGeom>
          </p:spPr>
        </p:pic>
        <p:sp>
          <p:nvSpPr>
            <p:cNvPr id="19" name="Textfeld 18"/>
            <p:cNvSpPr txBox="1"/>
            <p:nvPr/>
          </p:nvSpPr>
          <p:spPr>
            <a:xfrm>
              <a:off x="9008660" y="2984054"/>
              <a:ext cx="294837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chemeClr val="bg1"/>
                  </a:solidFill>
                </a:rPr>
                <a:t>… für über- </a:t>
              </a:r>
              <a:br>
                <a:rPr lang="de-DE" sz="2000" b="1" dirty="0" smtClean="0">
                  <a:solidFill>
                    <a:schemeClr val="bg1"/>
                  </a:solidFill>
                </a:rPr>
              </a:br>
              <a:r>
                <a:rPr lang="de-DE" sz="2000" b="1" dirty="0" smtClean="0">
                  <a:solidFill>
                    <a:schemeClr val="bg1"/>
                  </a:solidFill>
                </a:rPr>
                <a:t>durchschnittliches </a:t>
              </a:r>
              <a:br>
                <a:rPr lang="de-DE" sz="2000" b="1" dirty="0" smtClean="0">
                  <a:solidFill>
                    <a:schemeClr val="bg1"/>
                  </a:solidFill>
                </a:rPr>
              </a:br>
              <a:r>
                <a:rPr lang="de-DE" sz="2000" b="1" dirty="0" smtClean="0">
                  <a:solidFill>
                    <a:schemeClr val="bg1"/>
                  </a:solidFill>
                </a:rPr>
                <a:t>Engagement in den MINT-</a:t>
              </a:r>
              <a:br>
                <a:rPr lang="de-DE" sz="2000" b="1" dirty="0" smtClean="0">
                  <a:solidFill>
                    <a:schemeClr val="bg1"/>
                  </a:solidFill>
                </a:rPr>
              </a:br>
              <a:r>
                <a:rPr lang="de-DE" sz="2000" b="1" dirty="0" smtClean="0">
                  <a:solidFill>
                    <a:schemeClr val="bg1"/>
                  </a:solidFill>
                </a:rPr>
                <a:t>Fächern ab der 5. Klasse</a:t>
              </a:r>
              <a:endParaRPr lang="de-DE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9223091" y="1892276"/>
            <a:ext cx="2856614" cy="2004907"/>
            <a:chOff x="5541817" y="1899491"/>
            <a:chExt cx="3168072" cy="2691669"/>
          </a:xfrm>
        </p:grpSpPr>
        <p:pic>
          <p:nvPicPr>
            <p:cNvPr id="22" name="Grafik 2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27" t="19732" r="21119" b="46394"/>
            <a:stretch/>
          </p:blipFill>
          <p:spPr>
            <a:xfrm>
              <a:off x="5541817" y="1899491"/>
              <a:ext cx="3168072" cy="2691669"/>
            </a:xfrm>
            <a:prstGeom prst="rect">
              <a:avLst/>
            </a:prstGeom>
          </p:spPr>
        </p:pic>
        <p:sp>
          <p:nvSpPr>
            <p:cNvPr id="23" name="Textfeld 22"/>
            <p:cNvSpPr txBox="1"/>
            <p:nvPr/>
          </p:nvSpPr>
          <p:spPr>
            <a:xfrm>
              <a:off x="6006330" y="2796058"/>
              <a:ext cx="2230046" cy="9503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chemeClr val="bg1"/>
                  </a:solidFill>
                </a:rPr>
                <a:t>Vergabe an allen </a:t>
              </a:r>
            </a:p>
            <a:p>
              <a:r>
                <a:rPr lang="de-DE" sz="2000" b="1" dirty="0" smtClean="0">
                  <a:solidFill>
                    <a:schemeClr val="bg1"/>
                  </a:solidFill>
                </a:rPr>
                <a:t>Sek I-Schulen</a:t>
              </a:r>
              <a:endParaRPr lang="de-DE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Grafi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1585">
            <a:off x="6264806" y="3064433"/>
            <a:ext cx="1153007" cy="109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 catsources="">
  <f:record>
    <f:field ref="doc_FSCFOLIO_1_1001_FieldDocumentNumber" text=""/>
    <f:field ref="doc_FSCFOLIO_1_1001_FieldSubject" text="" edit="true"/>
    <f:field ref="FSCFOLIO_1_1001_SignaturesFldCtx_FSCFOLIO_1_1001_FieldLastSignature" text=""/>
    <f:field ref="FSCFOLIO_1_1001_SignaturesFldCtx_FSCFOLIO_1_1001_FieldLastSignatureBy" text=""/>
    <f:field ref="FSCFOLIO_1_1001_SignaturesFldCtx_FSCFOLIO_1_1001_FieldLastSignatureAt" date="" text=""/>
    <f:field ref="FSCFOLIO_1_1001_SignaturesFldCtx_FSCFOLIO_1_1001_FieldLastSignatureRemark" text=""/>
    <f:field ref="FSCFOLIO_1_1001_FieldCurrentUser" text="Philipp Wilhelm"/>
    <f:field ref="FSCFOLIO_1_1001_FieldCurrentDate" text="18.11.2024 15:00"/>
    <f:field ref="CCAPRECONFIG_15_1001_Objektname" text="ENTWURF_MINT-Zertifikat_SuS und Eltern" edit="true"/>
    <f:field ref="DEPRECONFIG_15_1001_Objektname" text="ENTWURF_MINT-Zertifikat_SuS und Eltern" edit="true"/>
    <f:field ref="RLPCFG_15_1700_Aktenbetreff" text="" edit="true"/>
    <f:field ref="RLPCFG_15_1700_SchlagwortederAkte" text="" edit="true"/>
    <f:field ref="RLPCFG_15_1700_FreitextAkte1" text="" edit="true"/>
    <f:field ref="RLPCFG_15_1700_FreitextAkte2" text="" edit="true"/>
    <f:field ref="RLPCFG_15_1700_FreitextAkte3" text="" edit="true"/>
    <f:field ref="RLPCFG_15_1700_Vorgangsbetreff" text="" edit="true"/>
    <f:field ref="RLPCFG_15_1700_BemerkungVorgang" text="" edit="true"/>
    <f:field ref="RLPCFG_15_1700_SchlagworteVorgang" text="" edit="true"/>
    <f:field ref="RLPCFG_15_1700_FreitextVorgang1" text="" edit="true"/>
    <f:field ref="RLPCFG_15_1700_FreitextVorgang2" text="" edit="true"/>
    <f:field ref="RLPCFG_15_1700_FreitextVorgang3" text="" edit="true"/>
    <f:field ref="RLPCFG_15_1700_BetreffDokument" text="" edit="true"/>
    <f:field ref="RLPCFG_15_1700_FreitextAusgang1" text="" edit="true"/>
    <f:field ref="RLPCFG_15_1700_FreitextAusgang2" text="" edit="true"/>
    <f:field ref="RLPCFG_15_1700_FreitextAusgang3" text="" edit="true"/>
    <f:field ref="RLPCFG_15_1700_SchlagworteAusgang" text="" edit="true"/>
    <f:field ref="RLPCFG_15_1700_AdressatenAusgang" text="" multiline="true"/>
    <f:field ref="objname" text="ENTWURF_MINT-Zertifikat_SuS und Eltern" edit="true"/>
    <f:field ref="objsubject" text="" edit="true"/>
    <f:field ref="objcreatedby" text="Bohn, Monika (BM_MWG)"/>
    <f:field ref="objcreatedat" date="2024-03-07T11:21:26" text="07.03.2024 11:21:26"/>
    <f:field ref="objchangedby" text="Wilhelm, Philipp (BM_MWG)"/>
    <f:field ref="objmodifiedat" date="2024-09-24T10:58:33" text="24.09.2024 10:58:33"/>
    <f:field ref="objprimaryrelated__0_objname" text="1_Entwürfe" edit="true"/>
    <f:field ref="objprimaryrelated__0_objsubject" text="" edit="true"/>
    <f:field ref="objprimaryrelated__0_objcreatedby" text="Bohn, Monika (BM_MWG)"/>
    <f:field ref="objprimaryrelated__0_objcreatedat" date="2024-03-08T11:51:05" text="08.03.2024 11:51:05"/>
    <f:field ref="objprimaryrelated__0_objchangedby" text="Bohn, Monika (BM_MWG)"/>
    <f:field ref="objprimaryrelated__0_objmodifiedat" date="2024-10-09T14:37:01" text="09.10.2024 14:37:01"/>
  </f:record>
  <f:display text="Serienbrief">
    <f:field ref="doc_FSCFOLIO_1_1001_FieldDocumentNumber" text="Dokument Nummer"/>
    <f:field ref="doc_FSCFOLIO_1_1001_FieldSubject" text="Betreff"/>
  </f:display>
  <f:display text="Unterschriften">
    <f:field ref="FSCFOLIO_1_1001_SignaturesFldCtx_FSCFOLIO_1_1001_FieldLastSignature" text="Letzte Unterschrift"/>
    <f:field ref="FSCFOLIO_1_1001_SignaturesFldCtx_FSCFOLIO_1_1001_FieldLastSignatureBy" text="Letzte Unterschrift von"/>
    <f:field ref="FSCFOLIO_1_1001_SignaturesFldCtx_FSCFOLIO_1_1001_FieldLastSignatureAt" text="Letzte Unterschrift am/um"/>
    <f:field ref="FSCFOLIO_1_1001_SignaturesFldCtx_FSCFOLIO_1_1001_FieldLastSignatureRemark" text="Bemerkung der letzten Unterschrift"/>
  </f:display>
  <f:display text="Allgemein">
    <f:field ref="FSCFOLIO_1_1001_FieldCurrentUser" text="Aktueller Benutzer"/>
    <f:field ref="FSCFOLIO_1_1001_FieldCurrentDate" text="Aktueller Zeitpunkt"/>
    <f:field ref="CCAPRECONFIG_15_1001_Objektname" text="Objektname"/>
    <f:field ref="DEPRECONFIG_15_1001_Objektname" text="Objektname"/>
    <f:field ref="RLPCFG_15_1700_Aktenbetreff" text="Aktenbetreff"/>
    <f:field ref="RLPCFG_15_1700_SchlagwortederAkte" text="Schlagworte der Akte"/>
    <f:field ref="RLPCFG_15_1700_FreitextAkte1" text="Freitext Akte 1"/>
    <f:field ref="RLPCFG_15_1700_FreitextAkte2" text="Freitext Akte 2"/>
    <f:field ref="RLPCFG_15_1700_FreitextAkte3" text="Freitext Akte 3"/>
    <f:field ref="RLPCFG_15_1700_Vorgangsbetreff" text="Vorgangsbetreff"/>
    <f:field ref="RLPCFG_15_1700_BemerkungVorgang" text="Bemerkung Vorgang"/>
    <f:field ref="RLPCFG_15_1700_SchlagworteVorgang" text="Schlagworte Vorgang"/>
    <f:field ref="RLPCFG_15_1700_FreitextVorgang1" text="Freitext Vorgang 1"/>
    <f:field ref="RLPCFG_15_1700_FreitextVorgang2" text="Freitext Vorgang 2"/>
    <f:field ref="RLPCFG_15_1700_FreitextVorgang3" text="Freitext Vorgang 3"/>
    <f:field ref="RLPCFG_15_1700_BetreffDokument" text="Betreff Dokument"/>
    <f:field ref="RLPCFG_15_1700_FreitextAusgang1" text="Freitext Ausgang 1"/>
    <f:field ref="RLPCFG_15_1700_FreitextAusgang2" text="Freitext Ausgang 2"/>
    <f:field ref="RLPCFG_15_1700_FreitextAusgang3" text="Freitext Ausgang 3"/>
    <f:field ref="RLPCFG_15_1700_SchlagworteAusgang" text="Schlagworte Ausgang"/>
    <f:field ref="RLPCFG_15_1700_AdressatenAusgang" text="Adressaten Ausgang"/>
    <f:field ref="objname" text="Name"/>
    <f:field ref="objsubject" text="Betreff (einzeilig)"/>
    <f:field ref="objcreatedby" text="Erzeugt von"/>
    <f:field ref="objcreatedat" text="Erzeugt am/um"/>
    <f:field ref="objchangedby" text="Letzte Änderung von"/>
    <f:field ref="objmodifiedat" text="Letzte Änderung am/um"/>
  </f:display>
  <f:display text="Ordner">
    <f:field ref="objprimaryrelated__0_objname" text="Name"/>
    <f:field ref="objprimaryrelated__0_objsubject" text="Betreff (einzeilig)"/>
    <f:field ref="objprimaryrelated__0_objcreatedby" text="Erzeugt von"/>
    <f:field ref="objprimaryrelated__0_objcreatedat" text="Erzeugt am/um"/>
    <f:field ref="objprimaryrelated__0_objchangedby" text="Letzte Änderung von"/>
    <f:field ref="objprimaryrelated__0_objmodifiedat" text="Letzte Änderung am/um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498</Words>
  <Application>Microsoft Office PowerPoint</Application>
  <PresentationFormat>Breitbild</PresentationFormat>
  <Paragraphs>113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</vt:lpstr>
      <vt:lpstr>Das MINT-Zertifikat RLP Sek I</vt:lpstr>
      <vt:lpstr>Eckdaten</vt:lpstr>
      <vt:lpstr>Ausgangssituation</vt:lpstr>
      <vt:lpstr>Was soll das MINT-Zertifikat leisten?</vt:lpstr>
      <vt:lpstr>Status Quo - 2024</vt:lpstr>
      <vt:lpstr>Hier gibt es das MINT-Zertifikat schon:</vt:lpstr>
      <vt:lpstr>WER steht hinter dem MINT-Zertifikat?</vt:lpstr>
      <vt:lpstr>WAS ist das MINT-Zertifikat?</vt:lpstr>
      <vt:lpstr>WAS ist das MINT-Zertifikat?</vt:lpstr>
      <vt:lpstr>WIE verteilen sich die Sterne?</vt:lpstr>
      <vt:lpstr>WIE sammelt man Sterne?</vt:lpstr>
      <vt:lpstr>WIE sammelt man Sterne?</vt:lpstr>
      <vt:lpstr>WIE sammelt man Sterne?</vt:lpstr>
      <vt:lpstr>MINT-Angebote</vt:lpstr>
      <vt:lpstr>WO finde ich anrechenbare MINT-Angebote? </vt:lpstr>
      <vt:lpstr>Vergabebedingungen</vt:lpstr>
      <vt:lpstr>Vergabebedingungen</vt:lpstr>
      <vt:lpstr>Weitere Infos und Kontakt</vt:lpstr>
      <vt:lpstr>Ansprechpartner</vt:lpstr>
      <vt:lpstr>Weiterführende Infos</vt:lpstr>
      <vt:lpstr>„Denke daran zu den Sternen emporzublicken, statt hinunter zu deinen Füßen.“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Bohn, Monika (BM)</dc:creator>
  <cp:lastModifiedBy>Wilhelm, Philipp (BM)</cp:lastModifiedBy>
  <cp:revision>57</cp:revision>
  <dcterms:created xsi:type="dcterms:W3CDTF">2024-02-19T09:13:23Z</dcterms:created>
  <dcterms:modified xsi:type="dcterms:W3CDTF">2024-11-18T14:08:27Z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RLPCFG@15.1700:File_SpecReferenceName">
    <vt:lpwstr/>
  </property>
  <property fmtid="{D5CDD505-2E9C-101B-9397-08002B2CF9AE}" pid="3" name="FSC#RLPCFG@15.1700:File_Filereference">
    <vt:lpwstr/>
  </property>
  <property fmtid="{D5CDD505-2E9C-101B-9397-08002B2CF9AE}" pid="4" name="FSC#RLPCFG@15.1700:File_RLPFilereference">
    <vt:lpwstr/>
  </property>
  <property fmtid="{D5CDD505-2E9C-101B-9397-08002B2CF9AE}" pid="5" name="FSC#RLPCFG@15.1700:File_FileRespOrg">
    <vt:lpwstr/>
  </property>
  <property fmtid="{D5CDD505-2E9C-101B-9397-08002B2CF9AE}" pid="6" name="FSC#RLPCFG@15.1700:File_Subject">
    <vt:lpwstr/>
  </property>
  <property fmtid="{D5CDD505-2E9C-101B-9397-08002B2CF9AE}" pid="7" name="FSC#RLPCFG@15.1700:File_RegistryMark">
    <vt:lpwstr/>
  </property>
  <property fmtid="{D5CDD505-2E9C-101B-9397-08002B2CF9AE}" pid="8" name="FSC#RLPCFG@15.1700:File_Keywords">
    <vt:lpwstr/>
  </property>
  <property fmtid="{D5CDD505-2E9C-101B-9397-08002B2CF9AE}" pid="9" name="FSC#RLPCFG@15.1700:File_Freetext_1">
    <vt:lpwstr/>
  </property>
  <property fmtid="{D5CDD505-2E9C-101B-9397-08002B2CF9AE}" pid="10" name="FSC#RLPCFG@15.1700:File_Freetext_2">
    <vt:lpwstr/>
  </property>
  <property fmtid="{D5CDD505-2E9C-101B-9397-08002B2CF9AE}" pid="11" name="FSC#RLPCFG@15.1700:File_Freetext_3">
    <vt:lpwstr/>
  </property>
  <property fmtid="{D5CDD505-2E9C-101B-9397-08002B2CF9AE}" pid="12" name="FSC#RLPCFG@15.1700:Procedure_Filereference">
    <vt:lpwstr/>
  </property>
  <property fmtid="{D5CDD505-2E9C-101B-9397-08002B2CF9AE}" pid="13" name="FSC#RLPCFG@15.1700:Procedure_Subject">
    <vt:lpwstr/>
  </property>
  <property fmtid="{D5CDD505-2E9C-101B-9397-08002B2CF9AE}" pid="14" name="FSC#RLPCFG@15.1700:Procedure_Fileresp_Firstname">
    <vt:lpwstr/>
  </property>
  <property fmtid="{D5CDD505-2E9C-101B-9397-08002B2CF9AE}" pid="15" name="FSC#RLPCFG@15.1700:Procedure_Fileresp_Title">
    <vt:lpwstr/>
  </property>
  <property fmtid="{D5CDD505-2E9C-101B-9397-08002B2CF9AE}" pid="16" name="FSC#RLPCFG@15.1700:Procedure_Fileresp_Lastname">
    <vt:lpwstr/>
  </property>
  <property fmtid="{D5CDD505-2E9C-101B-9397-08002B2CF9AE}" pid="17" name="FSC#RLPCFG@15.1700:Procedure_Fileresp_OU">
    <vt:lpwstr/>
  </property>
  <property fmtid="{D5CDD505-2E9C-101B-9397-08002B2CF9AE}" pid="18" name="FSC#RLPCFG@15.1700:Procedure_Filenotice">
    <vt:lpwstr/>
  </property>
  <property fmtid="{D5CDD505-2E9C-101B-9397-08002B2CF9AE}" pid="19" name="FSC#RLPCFG@15.1700:Procedure_Keywords">
    <vt:lpwstr/>
  </property>
  <property fmtid="{D5CDD505-2E9C-101B-9397-08002B2CF9AE}" pid="20" name="FSC#RLPCFG@15.1700:Procedure_Freetext_1">
    <vt:lpwstr/>
  </property>
  <property fmtid="{D5CDD505-2E9C-101B-9397-08002B2CF9AE}" pid="21" name="FSC#RLPCFG@15.1700:Procedure_Freetext_2">
    <vt:lpwstr/>
  </property>
  <property fmtid="{D5CDD505-2E9C-101B-9397-08002B2CF9AE}" pid="22" name="FSC#RLPCFG@15.1700:Procedure_Freetext_3">
    <vt:lpwstr/>
  </property>
  <property fmtid="{D5CDD505-2E9C-101B-9397-08002B2CF9AE}" pid="23" name="FSC#RLPCFG@15.1700:Procedure_Old_Filereference">
    <vt:lpwstr/>
  </property>
  <property fmtid="{D5CDD505-2E9C-101B-9397-08002B2CF9AE}" pid="24" name="FSC#RLPCFG@15.1700:Outgoing_Filereference">
    <vt:lpwstr/>
  </property>
  <property fmtid="{D5CDD505-2E9C-101B-9397-08002B2CF9AE}" pid="25" name="FSC#RLPCFG@15.1700:Outgoing_Filesubj">
    <vt:lpwstr/>
  </property>
  <property fmtid="{D5CDD505-2E9C-101B-9397-08002B2CF9AE}" pid="26" name="FSC#RLPCFG@15.1700:Outgoing_Freetext_1">
    <vt:lpwstr/>
  </property>
  <property fmtid="{D5CDD505-2E9C-101B-9397-08002B2CF9AE}" pid="27" name="FSC#RLPCFG@15.1700:Outgoing_Freetext_2">
    <vt:lpwstr/>
  </property>
  <property fmtid="{D5CDD505-2E9C-101B-9397-08002B2CF9AE}" pid="28" name="FSC#RLPCFG@15.1700:Outgoing_Freetext_3">
    <vt:lpwstr/>
  </property>
  <property fmtid="{D5CDD505-2E9C-101B-9397-08002B2CF9AE}" pid="29" name="FSC#RLPCFG@15.1700:Outgoing_Keywords">
    <vt:lpwstr/>
  </property>
  <property fmtid="{D5CDD505-2E9C-101B-9397-08002B2CF9AE}" pid="30" name="FSC#RLPCFG@15.1700:Outgoing_Old_Filereference">
    <vt:lpwstr/>
  </property>
  <property fmtid="{D5CDD505-2E9C-101B-9397-08002B2CF9AE}" pid="31" name="FSC#RLPCFG@15.1700:Outgoing_Author_Title">
    <vt:lpwstr/>
  </property>
  <property fmtid="{D5CDD505-2E9C-101B-9397-08002B2CF9AE}" pid="32" name="FSC#RLPCFG@15.1700:Outgoing_Author_Firstname">
    <vt:lpwstr/>
  </property>
  <property fmtid="{D5CDD505-2E9C-101B-9397-08002B2CF9AE}" pid="33" name="FSC#RLPCFG@15.1700:Outgoing_Author_Lastname">
    <vt:lpwstr/>
  </property>
  <property fmtid="{D5CDD505-2E9C-101B-9397-08002B2CF9AE}" pid="34" name="FSC#RLPCFG@15.1700:Outgoing_Author_Email">
    <vt:lpwstr/>
  </property>
  <property fmtid="{D5CDD505-2E9C-101B-9397-08002B2CF9AE}" pid="35" name="FSC#RLPCFG@15.1700:Outgoing_Author_Telephone">
    <vt:lpwstr/>
  </property>
  <property fmtid="{D5CDD505-2E9C-101B-9397-08002B2CF9AE}" pid="36" name="FSC#RLPCFG@15.1700:Outgoing_Author_Fax">
    <vt:lpwstr/>
  </property>
  <property fmtid="{D5CDD505-2E9C-101B-9397-08002B2CF9AE}" pid="37" name="FSC#RLPCFG@15.1700:Outgoing_FinalSign_Title">
    <vt:lpwstr/>
  </property>
  <property fmtid="{D5CDD505-2E9C-101B-9397-08002B2CF9AE}" pid="38" name="FSC#RLPCFG@15.1700:Outgoing_FinalSign_Firstname">
    <vt:lpwstr/>
  </property>
  <property fmtid="{D5CDD505-2E9C-101B-9397-08002B2CF9AE}" pid="39" name="FSC#RLPCFG@15.1700:Outgoing_FinalSign_Lastname">
    <vt:lpwstr/>
  </property>
  <property fmtid="{D5CDD505-2E9C-101B-9397-08002B2CF9AE}" pid="40" name="FSC#RLPCFG@15.1700:Outgoing_FinalSign_Email">
    <vt:lpwstr/>
  </property>
  <property fmtid="{D5CDD505-2E9C-101B-9397-08002B2CF9AE}" pid="41" name="FSC#RLPCFG@15.1700:Outgoing_FinalSign_Telephone">
    <vt:lpwstr/>
  </property>
  <property fmtid="{D5CDD505-2E9C-101B-9397-08002B2CF9AE}" pid="42" name="FSC#RLPCFG@15.1700:Outgoing_FinalSign_Fax">
    <vt:lpwstr/>
  </property>
  <property fmtid="{D5CDD505-2E9C-101B-9397-08002B2CF9AE}" pid="43" name="FSC#RLPCFG@15.1700:Outgoing_FinalSign_Date">
    <vt:lpwstr/>
  </property>
  <property fmtid="{D5CDD505-2E9C-101B-9397-08002B2CF9AE}" pid="44" name="FSC#RLPCFG@15.1700:Outgoing_FinalSign_Date_2">
    <vt:lpwstr/>
  </property>
  <property fmtid="{D5CDD505-2E9C-101B-9397-08002B2CF9AE}" pid="45" name="FSC#RLPCFG@15.1700:Outgoing_FinalSign_LastDate">
    <vt:lpwstr/>
  </property>
  <property fmtid="{D5CDD505-2E9C-101B-9397-08002B2CF9AE}" pid="46" name="FSC#RLPCFG@15.1700:Outgoing_objcreatedat">
    <vt:lpwstr/>
  </property>
  <property fmtid="{D5CDD505-2E9C-101B-9397-08002B2CF9AE}" pid="47" name="FSC#RLPCFG@15.1700:Outgoing_docdate">
    <vt:lpwstr/>
  </property>
  <property fmtid="{D5CDD505-2E9C-101B-9397-08002B2CF9AE}" pid="48" name="FSC#RLPCFG@15.1700:Outgoing_OrganisationName">
    <vt:lpwstr/>
  </property>
  <property fmtid="{D5CDD505-2E9C-101B-9397-08002B2CF9AE}" pid="49" name="FSC#RLPCFG@15.1700:Outgoing_OrganisationStreet">
    <vt:lpwstr/>
  </property>
  <property fmtid="{D5CDD505-2E9C-101B-9397-08002B2CF9AE}" pid="50" name="FSC#RLPCFG@15.1700:Outgoing_OrganisationHousenumber">
    <vt:lpwstr/>
  </property>
  <property fmtid="{D5CDD505-2E9C-101B-9397-08002B2CF9AE}" pid="51" name="FSC#RLPCFG@15.1700:Outgoing_OrganisationZipCode">
    <vt:lpwstr/>
  </property>
  <property fmtid="{D5CDD505-2E9C-101B-9397-08002B2CF9AE}" pid="52" name="FSC#RLPCFG@15.1700:Outgoing_OrganisationCity">
    <vt:lpwstr/>
  </property>
  <property fmtid="{D5CDD505-2E9C-101B-9397-08002B2CF9AE}" pid="53" name="FSC#RLPCFG@15.1700:Outgoing_OrganisationCountry">
    <vt:lpwstr/>
  </property>
  <property fmtid="{D5CDD505-2E9C-101B-9397-08002B2CF9AE}" pid="54" name="FSC#RLPCFG@15.1700:Outgoing_OrganisationPOBox">
    <vt:lpwstr/>
  </property>
  <property fmtid="{D5CDD505-2E9C-101B-9397-08002B2CF9AE}" pid="55" name="FSC#RLPCFG@15.1700:Outgoing_OrganisationDescription">
    <vt:lpwstr/>
  </property>
  <property fmtid="{D5CDD505-2E9C-101B-9397-08002B2CF9AE}" pid="56" name="FSC#RLPCFG@15.1700:Outgoing_OrganisationTelnumber">
    <vt:lpwstr/>
  </property>
  <property fmtid="{D5CDD505-2E9C-101B-9397-08002B2CF9AE}" pid="57" name="FSC#RLPCFG@15.1700:Outgoing_OrganisationFax">
    <vt:lpwstr/>
  </property>
  <property fmtid="{D5CDD505-2E9C-101B-9397-08002B2CF9AE}" pid="58" name="FSC#RLPCFG@15.1700:Outgoing_OrganisationEmail">
    <vt:lpwstr/>
  </property>
  <property fmtid="{D5CDD505-2E9C-101B-9397-08002B2CF9AE}" pid="59" name="FSC#RLPCFG@15.1700:SubFileDocument_objowngroup_grsupergroups_grshortname">
    <vt:lpwstr/>
  </property>
  <property fmtid="{D5CDD505-2E9C-101B-9397-08002B2CF9AE}" pid="60" name="FSC#RLPCFG@15.1700:SubFileDocument_objowngroup_grshortname">
    <vt:lpwstr/>
  </property>
  <property fmtid="{D5CDD505-2E9C-101B-9397-08002B2CF9AE}" pid="61" name="FSC#RLPCFG@15.1700:SubFileDocument_objowngroup_grshortname_special">
    <vt:lpwstr/>
  </property>
  <property fmtid="{D5CDD505-2E9C-101B-9397-08002B2CF9AE}" pid="62" name="FSC#RLPCFG@15.1700:SubFileDocument_Foreignnr">
    <vt:lpwstr/>
  </property>
  <property fmtid="{D5CDD505-2E9C-101B-9397-08002B2CF9AE}" pid="63" name="FSC#RLPCFG@15.1700:ContentObject_Group_Name">
    <vt:lpwstr>Ministerbüro</vt:lpwstr>
  </property>
  <property fmtid="{D5CDD505-2E9C-101B-9397-08002B2CF9AE}" pid="64" name="FSC#RLPCFG@15.1700:ContentObject_Group_AddrDesc">
    <vt:lpwstr/>
  </property>
  <property fmtid="{D5CDD505-2E9C-101B-9397-08002B2CF9AE}" pid="65" name="FSC#RLPCFG@15.1700:ContentObject_Group_AddrStreet">
    <vt:lpwstr/>
  </property>
  <property fmtid="{D5CDD505-2E9C-101B-9397-08002B2CF9AE}" pid="66" name="FSC#RLPCFG@15.1700:ContentObject_Group_AddrOn">
    <vt:lpwstr/>
  </property>
  <property fmtid="{D5CDD505-2E9C-101B-9397-08002B2CF9AE}" pid="67" name="FSC#RLPCFG@15.1700:ContentObject_Group_AddrZipCode">
    <vt:lpwstr/>
  </property>
  <property fmtid="{D5CDD505-2E9C-101B-9397-08002B2CF9AE}" pid="68" name="FSC#RLPCFG@15.1700:ContentObject_Group_AddrCity">
    <vt:lpwstr/>
  </property>
  <property fmtid="{D5CDD505-2E9C-101B-9397-08002B2CF9AE}" pid="69" name="FSC#RLPCFG@15.1700:ContentObject_Group_AddrCountry">
    <vt:lpwstr/>
  </property>
  <property fmtid="{D5CDD505-2E9C-101B-9397-08002B2CF9AE}" pid="70" name="FSC#RLPCFG@15.1700:ContentObject_Group_AddrPOBox">
    <vt:lpwstr/>
  </property>
  <property fmtid="{D5CDD505-2E9C-101B-9397-08002B2CF9AE}" pid="71" name="FSC#RLPCFG@15.1700:ContentObject_Group_AddrPOBoxZipCode">
    <vt:lpwstr/>
  </property>
  <property fmtid="{D5CDD505-2E9C-101B-9397-08002B2CF9AE}" pid="72" name="FSC#RLPCFG@15.1700:ContentObject_Group_Telnumber">
    <vt:lpwstr/>
  </property>
  <property fmtid="{D5CDD505-2E9C-101B-9397-08002B2CF9AE}" pid="73" name="FSC#RLPCFG@15.1700:ContentObject_Group_Fax">
    <vt:lpwstr/>
  </property>
  <property fmtid="{D5CDD505-2E9C-101B-9397-08002B2CF9AE}" pid="74" name="FSC#RLPCFG@15.1700:ContentObject_Group_EMail">
    <vt:lpwstr/>
  </property>
  <property fmtid="{D5CDD505-2E9C-101B-9397-08002B2CF9AE}" pid="75" name="FSC#RLPCFG@15.1700:Procedure_diarynumber">
    <vt:lpwstr/>
  </property>
  <property fmtid="{D5CDD505-2E9C-101B-9397-08002B2CF9AE}" pid="76" name="FSC#COOELAK@1.1001:Subject">
    <vt:lpwstr/>
  </property>
  <property fmtid="{D5CDD505-2E9C-101B-9397-08002B2CF9AE}" pid="77" name="FSC#COOELAK@1.1001:FileReference">
    <vt:lpwstr/>
  </property>
  <property fmtid="{D5CDD505-2E9C-101B-9397-08002B2CF9AE}" pid="78" name="FSC#COOELAK@1.1001:FileRefYear">
    <vt:lpwstr/>
  </property>
  <property fmtid="{D5CDD505-2E9C-101B-9397-08002B2CF9AE}" pid="79" name="FSC#COOELAK@1.1001:FileRefOrdinal">
    <vt:lpwstr/>
  </property>
  <property fmtid="{D5CDD505-2E9C-101B-9397-08002B2CF9AE}" pid="80" name="FSC#COOELAK@1.1001:FileRefOU">
    <vt:lpwstr/>
  </property>
  <property fmtid="{D5CDD505-2E9C-101B-9397-08002B2CF9AE}" pid="81" name="FSC#COOELAK@1.1001:Organization">
    <vt:lpwstr/>
  </property>
  <property fmtid="{D5CDD505-2E9C-101B-9397-08002B2CF9AE}" pid="82" name="FSC#COOELAK@1.1001:Owner">
    <vt:lpwstr>Bohn Monika</vt:lpwstr>
  </property>
  <property fmtid="{D5CDD505-2E9C-101B-9397-08002B2CF9AE}" pid="83" name="FSC#COOELAK@1.1001:OwnerExtension">
    <vt:lpwstr>4572</vt:lpwstr>
  </property>
  <property fmtid="{D5CDD505-2E9C-101B-9397-08002B2CF9AE}" pid="84" name="FSC#COOELAK@1.1001:OwnerFaxExtension">
    <vt:lpwstr/>
  </property>
  <property fmtid="{D5CDD505-2E9C-101B-9397-08002B2CF9AE}" pid="85" name="FSC#COOELAK@1.1001:DispatchedBy">
    <vt:lpwstr/>
  </property>
  <property fmtid="{D5CDD505-2E9C-101B-9397-08002B2CF9AE}" pid="86" name="FSC#COOELAK@1.1001:DispatchedAt">
    <vt:lpwstr/>
  </property>
  <property fmtid="{D5CDD505-2E9C-101B-9397-08002B2CF9AE}" pid="87" name="FSC#COOELAK@1.1001:ApprovedBy">
    <vt:lpwstr/>
  </property>
  <property fmtid="{D5CDD505-2E9C-101B-9397-08002B2CF9AE}" pid="88" name="FSC#COOELAK@1.1001:ApprovedAt">
    <vt:lpwstr/>
  </property>
  <property fmtid="{D5CDD505-2E9C-101B-9397-08002B2CF9AE}" pid="89" name="FSC#COOELAK@1.1001:Department">
    <vt:lpwstr>0901 MB (Ministerbüro)</vt:lpwstr>
  </property>
  <property fmtid="{D5CDD505-2E9C-101B-9397-08002B2CF9AE}" pid="90" name="FSC#COOELAK@1.1001:CreatedAt">
    <vt:lpwstr>07.03.2024</vt:lpwstr>
  </property>
  <property fmtid="{D5CDD505-2E9C-101B-9397-08002B2CF9AE}" pid="91" name="FSC#COOELAK@1.1001:OU">
    <vt:lpwstr>0901 MB (Ministerbüro)</vt:lpwstr>
  </property>
  <property fmtid="{D5CDD505-2E9C-101B-9397-08002B2CF9AE}" pid="92" name="FSC#COOELAK@1.1001:Priority">
    <vt:lpwstr> ()</vt:lpwstr>
  </property>
  <property fmtid="{D5CDD505-2E9C-101B-9397-08002B2CF9AE}" pid="93" name="FSC#COOELAK@1.1001:ObjBarCode">
    <vt:lpwstr>*COO.2298.109.4.1671925*</vt:lpwstr>
  </property>
  <property fmtid="{D5CDD505-2E9C-101B-9397-08002B2CF9AE}" pid="94" name="FSC#COOELAK@1.1001:RefBarCode">
    <vt:lpwstr/>
  </property>
  <property fmtid="{D5CDD505-2E9C-101B-9397-08002B2CF9AE}" pid="95" name="FSC#COOELAK@1.1001:FileRefBarCode">
    <vt:lpwstr>**</vt:lpwstr>
  </property>
  <property fmtid="{D5CDD505-2E9C-101B-9397-08002B2CF9AE}" pid="96" name="FSC#COOELAK@1.1001:ExternalRef">
    <vt:lpwstr/>
  </property>
  <property fmtid="{D5CDD505-2E9C-101B-9397-08002B2CF9AE}" pid="97" name="FSC#COOELAK@1.1001:IncomingNumber">
    <vt:lpwstr/>
  </property>
  <property fmtid="{D5CDD505-2E9C-101B-9397-08002B2CF9AE}" pid="98" name="FSC#COOELAK@1.1001:IncomingSubject">
    <vt:lpwstr/>
  </property>
  <property fmtid="{D5CDD505-2E9C-101B-9397-08002B2CF9AE}" pid="99" name="FSC#COOELAK@1.1001:ProcessResponsible">
    <vt:lpwstr/>
  </property>
  <property fmtid="{D5CDD505-2E9C-101B-9397-08002B2CF9AE}" pid="100" name="FSC#COOELAK@1.1001:ProcessResponsiblePhone">
    <vt:lpwstr/>
  </property>
  <property fmtid="{D5CDD505-2E9C-101B-9397-08002B2CF9AE}" pid="101" name="FSC#COOELAK@1.1001:ProcessResponsibleMail">
    <vt:lpwstr/>
  </property>
  <property fmtid="{D5CDD505-2E9C-101B-9397-08002B2CF9AE}" pid="102" name="FSC#COOELAK@1.1001:ProcessResponsibleFax">
    <vt:lpwstr/>
  </property>
  <property fmtid="{D5CDD505-2E9C-101B-9397-08002B2CF9AE}" pid="103" name="FSC#COOELAK@1.1001:ApproverFirstName">
    <vt:lpwstr/>
  </property>
  <property fmtid="{D5CDD505-2E9C-101B-9397-08002B2CF9AE}" pid="104" name="FSC#COOELAK@1.1001:ApproverSurName">
    <vt:lpwstr/>
  </property>
  <property fmtid="{D5CDD505-2E9C-101B-9397-08002B2CF9AE}" pid="105" name="FSC#COOELAK@1.1001:ApproverTitle">
    <vt:lpwstr/>
  </property>
  <property fmtid="{D5CDD505-2E9C-101B-9397-08002B2CF9AE}" pid="106" name="FSC#COOELAK@1.1001:ExternalDate">
    <vt:lpwstr/>
  </property>
  <property fmtid="{D5CDD505-2E9C-101B-9397-08002B2CF9AE}" pid="107" name="FSC#COOELAK@1.1001:SettlementApprovedAt">
    <vt:lpwstr/>
  </property>
  <property fmtid="{D5CDD505-2E9C-101B-9397-08002B2CF9AE}" pid="108" name="FSC#COOELAK@1.1001:BaseNumber">
    <vt:lpwstr/>
  </property>
  <property fmtid="{D5CDD505-2E9C-101B-9397-08002B2CF9AE}" pid="109" name="FSC#COOELAK@1.1001:CurrentUserRolePos">
    <vt:lpwstr>Leitung</vt:lpwstr>
  </property>
  <property fmtid="{D5CDD505-2E9C-101B-9397-08002B2CF9AE}" pid="110" name="FSC#COOELAK@1.1001:CurrentUserEmail">
    <vt:lpwstr>Philipp.Wilhelm@bm.rlp.de </vt:lpwstr>
  </property>
  <property fmtid="{D5CDD505-2E9C-101B-9397-08002B2CF9AE}" pid="111" name="FSC#ELAKGOV@1.1001:PersonalSubjGender">
    <vt:lpwstr/>
  </property>
  <property fmtid="{D5CDD505-2E9C-101B-9397-08002B2CF9AE}" pid="112" name="FSC#ELAKGOV@1.1001:PersonalSubjFirstName">
    <vt:lpwstr/>
  </property>
  <property fmtid="{D5CDD505-2E9C-101B-9397-08002B2CF9AE}" pid="113" name="FSC#ELAKGOV@1.1001:PersonalSubjSurName">
    <vt:lpwstr/>
  </property>
  <property fmtid="{D5CDD505-2E9C-101B-9397-08002B2CF9AE}" pid="114" name="FSC#ELAKGOV@1.1001:PersonalSubjSalutation">
    <vt:lpwstr/>
  </property>
  <property fmtid="{D5CDD505-2E9C-101B-9397-08002B2CF9AE}" pid="115" name="FSC#ELAKGOV@1.1001:PersonalSubjAddress">
    <vt:lpwstr/>
  </property>
  <property fmtid="{D5CDD505-2E9C-101B-9397-08002B2CF9AE}" pid="116" name="FSC#ATSTATECFG@1.1001:Office">
    <vt:lpwstr/>
  </property>
  <property fmtid="{D5CDD505-2E9C-101B-9397-08002B2CF9AE}" pid="117" name="FSC#ATSTATECFG@1.1001:Agent">
    <vt:lpwstr/>
  </property>
  <property fmtid="{D5CDD505-2E9C-101B-9397-08002B2CF9AE}" pid="118" name="FSC#ATSTATECFG@1.1001:AgentPhone">
    <vt:lpwstr/>
  </property>
  <property fmtid="{D5CDD505-2E9C-101B-9397-08002B2CF9AE}" pid="119" name="FSC#ATSTATECFG@1.1001:DepartmentFax">
    <vt:lpwstr/>
  </property>
  <property fmtid="{D5CDD505-2E9C-101B-9397-08002B2CF9AE}" pid="120" name="FSC#ATSTATECFG@1.1001:DepartmentEmail">
    <vt:lpwstr/>
  </property>
  <property fmtid="{D5CDD505-2E9C-101B-9397-08002B2CF9AE}" pid="121" name="FSC#ATSTATECFG@1.1001:SubfileDate">
    <vt:lpwstr/>
  </property>
  <property fmtid="{D5CDD505-2E9C-101B-9397-08002B2CF9AE}" pid="122" name="FSC#ATSTATECFG@1.1001:SubfileSubject">
    <vt:lpwstr/>
  </property>
  <property fmtid="{D5CDD505-2E9C-101B-9397-08002B2CF9AE}" pid="123" name="FSC#ATSTATECFG@1.1001:DepartmentZipCode">
    <vt:lpwstr/>
  </property>
  <property fmtid="{D5CDD505-2E9C-101B-9397-08002B2CF9AE}" pid="124" name="FSC#ATSTATECFG@1.1001:DepartmentCountry">
    <vt:lpwstr/>
  </property>
  <property fmtid="{D5CDD505-2E9C-101B-9397-08002B2CF9AE}" pid="125" name="FSC#ATSTATECFG@1.1001:DepartmentCity">
    <vt:lpwstr/>
  </property>
  <property fmtid="{D5CDD505-2E9C-101B-9397-08002B2CF9AE}" pid="126" name="FSC#ATSTATECFG@1.1001:DepartmentStreet">
    <vt:lpwstr/>
  </property>
  <property fmtid="{D5CDD505-2E9C-101B-9397-08002B2CF9AE}" pid="127" name="FSC#CCAPRECONFIGG@15.1001:DepartmentON">
    <vt:lpwstr/>
  </property>
  <property fmtid="{D5CDD505-2E9C-101B-9397-08002B2CF9AE}" pid="128" name="FSC#ATSTATECFG@1.1001:DepartmentDVR">
    <vt:lpwstr/>
  </property>
  <property fmtid="{D5CDD505-2E9C-101B-9397-08002B2CF9AE}" pid="129" name="FSC#ATSTATECFG@1.1001:DepartmentUID">
    <vt:lpwstr/>
  </property>
  <property fmtid="{D5CDD505-2E9C-101B-9397-08002B2CF9AE}" pid="130" name="FSC#ATSTATECFG@1.1001:SubfileReference">
    <vt:lpwstr/>
  </property>
  <property fmtid="{D5CDD505-2E9C-101B-9397-08002B2CF9AE}" pid="131" name="FSC#ATSTATECFG@1.1001:Clause">
    <vt:lpwstr/>
  </property>
  <property fmtid="{D5CDD505-2E9C-101B-9397-08002B2CF9AE}" pid="132" name="FSC#ATSTATECFG@1.1001:ApprovedSignature">
    <vt:lpwstr/>
  </property>
  <property fmtid="{D5CDD505-2E9C-101B-9397-08002B2CF9AE}" pid="133" name="FSC#ATSTATECFG@1.1001:BankAccount">
    <vt:lpwstr/>
  </property>
  <property fmtid="{D5CDD505-2E9C-101B-9397-08002B2CF9AE}" pid="134" name="FSC#ATSTATECFG@1.1001:BankAccountOwner">
    <vt:lpwstr/>
  </property>
  <property fmtid="{D5CDD505-2E9C-101B-9397-08002B2CF9AE}" pid="135" name="FSC#ATSTATECFG@1.1001:BankInstitute">
    <vt:lpwstr/>
  </property>
  <property fmtid="{D5CDD505-2E9C-101B-9397-08002B2CF9AE}" pid="136" name="FSC#ATSTATECFG@1.1001:BankAccountID">
    <vt:lpwstr/>
  </property>
  <property fmtid="{D5CDD505-2E9C-101B-9397-08002B2CF9AE}" pid="137" name="FSC#ATSTATECFG@1.1001:BankAccountIBAN">
    <vt:lpwstr/>
  </property>
  <property fmtid="{D5CDD505-2E9C-101B-9397-08002B2CF9AE}" pid="138" name="FSC#ATSTATECFG@1.1001:BankAccountBIC">
    <vt:lpwstr/>
  </property>
  <property fmtid="{D5CDD505-2E9C-101B-9397-08002B2CF9AE}" pid="139" name="FSC#ATSTATECFG@1.1001:BankName">
    <vt:lpwstr/>
  </property>
  <property fmtid="{D5CDD505-2E9C-101B-9397-08002B2CF9AE}" pid="140" name="FSC#COOELAK@1.1001:ObjectAddressees">
    <vt:lpwstr/>
  </property>
  <property fmtid="{D5CDD505-2E9C-101B-9397-08002B2CF9AE}" pid="141" name="FSC#COOELAK@1.1001:replyreference">
    <vt:lpwstr/>
  </property>
  <property fmtid="{D5CDD505-2E9C-101B-9397-08002B2CF9AE}" pid="142" name="FSC#FSCGOVDE@1.1001:FileRefOUEmail">
    <vt:lpwstr/>
  </property>
  <property fmtid="{D5CDD505-2E9C-101B-9397-08002B2CF9AE}" pid="143" name="FSC#FSCGOVDE@1.1001:ProcedureReference">
    <vt:lpwstr/>
  </property>
  <property fmtid="{D5CDD505-2E9C-101B-9397-08002B2CF9AE}" pid="144" name="FSC#FSCGOVDE@1.1001:FileSubject">
    <vt:lpwstr/>
  </property>
  <property fmtid="{D5CDD505-2E9C-101B-9397-08002B2CF9AE}" pid="145" name="FSC#FSCGOVDE@1.1001:ProcedureSubject">
    <vt:lpwstr/>
  </property>
  <property fmtid="{D5CDD505-2E9C-101B-9397-08002B2CF9AE}" pid="146" name="FSC#FSCGOVDE@1.1001:SignFinalVersionBy">
    <vt:lpwstr/>
  </property>
  <property fmtid="{D5CDD505-2E9C-101B-9397-08002B2CF9AE}" pid="147" name="FSC#FSCGOVDE@1.1001:SignFinalVersionAt">
    <vt:lpwstr/>
  </property>
  <property fmtid="{D5CDD505-2E9C-101B-9397-08002B2CF9AE}" pid="148" name="FSC#FSCGOVDE@1.1001:ProcedureRefBarCode">
    <vt:lpwstr/>
  </property>
  <property fmtid="{D5CDD505-2E9C-101B-9397-08002B2CF9AE}" pid="149" name="FSC#FSCGOVDE@1.1001:FileAddSubj">
    <vt:lpwstr/>
  </property>
  <property fmtid="{D5CDD505-2E9C-101B-9397-08002B2CF9AE}" pid="150" name="FSC#FSCGOVDE@1.1001:DocumentSubj">
    <vt:lpwstr/>
  </property>
  <property fmtid="{D5CDD505-2E9C-101B-9397-08002B2CF9AE}" pid="151" name="FSC#FSCGOVDE@1.1001:FileRel">
    <vt:lpwstr/>
  </property>
  <property fmtid="{D5CDD505-2E9C-101B-9397-08002B2CF9AE}" pid="152" name="FSC#DEPRECONFIG@15.1001:DocumentTitle">
    <vt:lpwstr/>
  </property>
  <property fmtid="{D5CDD505-2E9C-101B-9397-08002B2CF9AE}" pid="153" name="FSC#DEPRECONFIG@15.1001:ProcedureTitle">
    <vt:lpwstr/>
  </property>
  <property fmtid="{D5CDD505-2E9C-101B-9397-08002B2CF9AE}" pid="154" name="FSC#DEPRECONFIG@15.1001:AuthorTitle">
    <vt:lpwstr/>
  </property>
  <property fmtid="{D5CDD505-2E9C-101B-9397-08002B2CF9AE}" pid="155" name="FSC#DEPRECONFIG@15.1001:AuthorSalution">
    <vt:lpwstr/>
  </property>
  <property fmtid="{D5CDD505-2E9C-101B-9397-08002B2CF9AE}" pid="156" name="FSC#DEPRECONFIG@15.1001:AuthorName">
    <vt:lpwstr>Monika Bohn</vt:lpwstr>
  </property>
  <property fmtid="{D5CDD505-2E9C-101B-9397-08002B2CF9AE}" pid="157" name="FSC#DEPRECONFIG@15.1001:AuthorMail">
    <vt:lpwstr>Monika.Bohn@bm.rlp.de </vt:lpwstr>
  </property>
  <property fmtid="{D5CDD505-2E9C-101B-9397-08002B2CF9AE}" pid="158" name="FSC#DEPRECONFIG@15.1001:AuthorTelephone">
    <vt:lpwstr>4572</vt:lpwstr>
  </property>
  <property fmtid="{D5CDD505-2E9C-101B-9397-08002B2CF9AE}" pid="159" name="FSC#DEPRECONFIG@15.1001:AuthorFax">
    <vt:lpwstr/>
  </property>
  <property fmtid="{D5CDD505-2E9C-101B-9397-08002B2CF9AE}" pid="160" name="FSC#DEPRECONFIG@15.1001:AuthorOE">
    <vt:lpwstr>0901 MB (Ministerbüro)</vt:lpwstr>
  </property>
  <property fmtid="{D5CDD505-2E9C-101B-9397-08002B2CF9AE}" pid="161" name="FSC#COOSYSTEM@1.1:Container">
    <vt:lpwstr>COO.2298.109.4.1671925</vt:lpwstr>
  </property>
  <property fmtid="{D5CDD505-2E9C-101B-9397-08002B2CF9AE}" pid="162" name="FSC#FSCFOLIO@1.1001:docpropproject">
    <vt:lpwstr/>
  </property>
</Properties>
</file>