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36AFA-3330-4F0B-981F-771CB89ABC32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6A82A-E898-49A6-B46E-285574E783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614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Arbeiten viele Personen in einem Computernetz zusammen, so ist ein Austausch von Daten erforderlich. Hierzu werden</a:t>
            </a:r>
            <a:r>
              <a:rPr lang="de-DE" baseline="0" dirty="0" smtClean="0"/>
              <a:t> in MNA+ mehrere Netzlaufwerke zur Verfügung gestellt. </a:t>
            </a:r>
          </a:p>
          <a:p>
            <a:endParaRPr lang="de-DE" baseline="0" dirty="0" smtClean="0"/>
          </a:p>
          <a:p>
            <a:r>
              <a:rPr lang="de-DE" baseline="0" dirty="0" smtClean="0"/>
              <a:t>Netzlaufwerke bieten den Vorteil, dass sie an jedem Rechner zur Verfügung stehen, weil die Daten zentral auf dem Server abgelegt sind.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6A82A-E898-49A6-B46E-285574E783B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75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Privater</a:t>
            </a:r>
            <a:r>
              <a:rPr lang="de-DE" baseline="0" dirty="0" smtClean="0"/>
              <a:t> Speicherort eines Benutzers</a:t>
            </a:r>
          </a:p>
          <a:p>
            <a:endParaRPr lang="de-DE" baseline="0" dirty="0" smtClean="0"/>
          </a:p>
          <a:p>
            <a:r>
              <a:rPr lang="de-DE" baseline="0" dirty="0" smtClean="0"/>
              <a:t>Vollzugriff, d.h. Dateien speichern, verändern, löschen</a:t>
            </a:r>
          </a:p>
          <a:p>
            <a:endParaRPr lang="de-DE" baseline="0" dirty="0" smtClean="0"/>
          </a:p>
          <a:p>
            <a:r>
              <a:rPr lang="de-DE" baseline="0" dirty="0" smtClean="0"/>
              <a:t>Auch die Lehrer haben hier Vollzugriff.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6A82A-E898-49A6-B46E-285574E783B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40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Bei den Lehrern hat nur der Benutzer selbst Vollzugriff, andere Benutzer dürfen</a:t>
            </a:r>
            <a:r>
              <a:rPr lang="de-DE" baseline="0" dirty="0" smtClean="0"/>
              <a:t> hier nicht zugreifen.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6A82A-E898-49A6-B46E-285574E783B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30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Public-Laufwerke</a:t>
            </a:r>
            <a:r>
              <a:rPr lang="de-DE" baseline="0" dirty="0" smtClean="0"/>
              <a:t> der Lehrer erlauben ein Veröffentlichen von Materialien für alle anderen Benutzer der Schule.</a:t>
            </a:r>
          </a:p>
          <a:p>
            <a:endParaRPr lang="de-DE" baseline="0" dirty="0" smtClean="0"/>
          </a:p>
          <a:p>
            <a:r>
              <a:rPr lang="de-DE" baseline="0" dirty="0" smtClean="0"/>
              <a:t>Die anderen Benutzer haben nur lesenden Zugriff.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6A82A-E898-49A6-B46E-285574E783B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886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Zu Beachten: Jeder Raum hat sein</a:t>
            </a:r>
            <a:r>
              <a:rPr lang="de-DE" baseline="0" dirty="0" smtClean="0"/>
              <a:t> eigenes Raumlaufwerk. Befindet man sich z. B. in Raum 1, kann man auf das Raumlaufwerk von Raum 2 nicht zugreifen.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6A82A-E898-49A6-B46E-285574E783B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87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35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15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85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10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31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25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4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87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32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76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0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AFFA-12FD-4364-8783-68FCDF3704E0}" type="datetimeFigureOut">
              <a:rPr lang="de-DE" smtClean="0"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DD116-3730-4FFE-9190-583D66743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08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GNU_Lesser_General_Public_License" TargetMode="External"/><Relationship Id="rId13" Type="http://schemas.openxmlformats.org/officeDocument/2006/relationships/image" Target="../media/image15.png"/><Relationship Id="rId18" Type="http://schemas.openxmlformats.org/officeDocument/2006/relationships/image" Target="../media/image19.png"/><Relationship Id="rId3" Type="http://schemas.openxmlformats.org/officeDocument/2006/relationships/hyperlink" Target="http://icons.iconarchive.com/icons/oxygen-icons.org/oxygen/256/Places-folder-green-icon.png" TargetMode="External"/><Relationship Id="rId7" Type="http://schemas.openxmlformats.org/officeDocument/2006/relationships/hyperlink" Target="http://icons.iconarchive.com/icons/iconleak/atrous/256/search-icon.png" TargetMode="External"/><Relationship Id="rId12" Type="http://schemas.openxmlformats.org/officeDocument/2006/relationships/image" Target="../media/image14.png"/><Relationship Id="rId17" Type="http://schemas.openxmlformats.org/officeDocument/2006/relationships/image" Target="../media/image18.png"/><Relationship Id="rId2" Type="http://schemas.openxmlformats.org/officeDocument/2006/relationships/hyperlink" Target="http://icons.iconarchive.com/icons/oxygen-icons.org/oxygen/256/Places-folder-blue-icon.png" TargetMode="Externa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cons.iconarchive.com/icons/oxygen-icons.org/oxygen/256/Actions-document-edit-icon.png" TargetMode="External"/><Relationship Id="rId11" Type="http://schemas.openxmlformats.org/officeDocument/2006/relationships/image" Target="../media/image13.png"/><Relationship Id="rId5" Type="http://schemas.openxmlformats.org/officeDocument/2006/relationships/hyperlink" Target="http://icons.iconarchive.com/icons/oxygen-icons.org/oxygen/256/Places-folder-yellow-icon.png" TargetMode="External"/><Relationship Id="rId15" Type="http://schemas.openxmlformats.org/officeDocument/2006/relationships/hyperlink" Target="http://iconleak.com/" TargetMode="External"/><Relationship Id="rId10" Type="http://schemas.openxmlformats.org/officeDocument/2006/relationships/image" Target="../media/image12.png"/><Relationship Id="rId19" Type="http://schemas.openxmlformats.org/officeDocument/2006/relationships/image" Target="../media/image20.png"/><Relationship Id="rId4" Type="http://schemas.openxmlformats.org/officeDocument/2006/relationships/hyperlink" Target="http://icons.iconarchive.com/icons/oxygen-icons.org/oxygen/256/Places-folder-red-icon.png" TargetMode="External"/><Relationship Id="rId9" Type="http://schemas.openxmlformats.org/officeDocument/2006/relationships/hyperlink" Target="http://office.microsoft.com/de" TargetMode="External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6944511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43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397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3031789" y="1052736"/>
            <a:ext cx="32000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Netzlaufwerke</a:t>
            </a:r>
          </a:p>
          <a:p>
            <a:pPr algn="ctr"/>
            <a:r>
              <a:rPr lang="de-DE" sz="4000" dirty="0" smtClean="0"/>
              <a:t>In MNS+</a:t>
            </a:r>
            <a:endParaRPr lang="de-DE" sz="4000" dirty="0"/>
          </a:p>
        </p:txBody>
      </p:sp>
      <p:pic>
        <p:nvPicPr>
          <p:cNvPr id="36" name="Grafik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640" y="2453640"/>
            <a:ext cx="1950720" cy="1950720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40" y="2603640"/>
            <a:ext cx="1950720" cy="1950720"/>
          </a:xfrm>
          <a:prstGeom prst="rect">
            <a:avLst/>
          </a:prstGeom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640" y="2753640"/>
            <a:ext cx="1950720" cy="1950720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0" y="2903640"/>
            <a:ext cx="195072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6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6944511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43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397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2843808" y="116631"/>
            <a:ext cx="35656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smtClean="0"/>
              <a:t>Heimatlaufwerk (H:)</a:t>
            </a:r>
          </a:p>
          <a:p>
            <a:pPr algn="ctr"/>
            <a:r>
              <a:rPr lang="de-DE" sz="3200" dirty="0" smtClean="0"/>
              <a:t>Bei Schülern</a:t>
            </a:r>
          </a:p>
          <a:p>
            <a:pPr algn="ctr"/>
            <a:r>
              <a:rPr lang="de-DE" sz="3200" dirty="0" err="1" smtClean="0"/>
              <a:t>Bsp</a:t>
            </a:r>
            <a:r>
              <a:rPr lang="de-DE" sz="3200" dirty="0" smtClean="0"/>
              <a:t>: Max Müller</a:t>
            </a:r>
            <a:endParaRPr lang="de-DE" sz="3200" dirty="0"/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80884"/>
            <a:ext cx="2691584" cy="269158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563888" y="3697868"/>
            <a:ext cx="2577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MuellerMax</a:t>
            </a:r>
            <a:r>
              <a:rPr lang="de-DE" sz="2800" dirty="0" smtClean="0"/>
              <a:t> (H:)</a:t>
            </a:r>
            <a:endParaRPr lang="de-DE" sz="2800" dirty="0"/>
          </a:p>
        </p:txBody>
      </p:sp>
      <p:sp>
        <p:nvSpPr>
          <p:cNvPr id="3" name="Ellipse 2"/>
          <p:cNvSpPr/>
          <p:nvPr/>
        </p:nvSpPr>
        <p:spPr>
          <a:xfrm>
            <a:off x="1022464" y="1124744"/>
            <a:ext cx="960445" cy="10270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1550861" y="737343"/>
            <a:ext cx="2373067" cy="1899569"/>
            <a:chOff x="1550861" y="737343"/>
            <a:chExt cx="2373067" cy="1899569"/>
          </a:xfrm>
        </p:grpSpPr>
        <p:cxnSp>
          <p:nvCxnSpPr>
            <p:cNvPr id="40" name="Gerade Verbindung mit Pfeil 39"/>
            <p:cNvCxnSpPr/>
            <p:nvPr/>
          </p:nvCxnSpPr>
          <p:spPr>
            <a:xfrm>
              <a:off x="1550861" y="737343"/>
              <a:ext cx="2373067" cy="1899569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465853"/>
              <a:ext cx="492258" cy="492258"/>
            </a:xfrm>
            <a:prstGeom prst="rect">
              <a:avLst/>
            </a:prstGeom>
          </p:spPr>
        </p:pic>
      </p:grpSp>
      <p:grpSp>
        <p:nvGrpSpPr>
          <p:cNvPr id="13" name="Gruppieren 12"/>
          <p:cNvGrpSpPr/>
          <p:nvPr/>
        </p:nvGrpSpPr>
        <p:grpSpPr>
          <a:xfrm>
            <a:off x="1982909" y="1869226"/>
            <a:ext cx="1580979" cy="1107481"/>
            <a:chOff x="1982909" y="1869226"/>
            <a:chExt cx="1580979" cy="1107481"/>
          </a:xfrm>
        </p:grpSpPr>
        <p:cxnSp>
          <p:nvCxnSpPr>
            <p:cNvPr id="7" name="Gerade Verbindung mit Pfeil 6"/>
            <p:cNvCxnSpPr/>
            <p:nvPr/>
          </p:nvCxnSpPr>
          <p:spPr>
            <a:xfrm>
              <a:off x="1982909" y="1869226"/>
              <a:ext cx="1580979" cy="110748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Grafik 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679" y="2282575"/>
              <a:ext cx="492258" cy="492258"/>
            </a:xfrm>
            <a:prstGeom prst="rect">
              <a:avLst/>
            </a:prstGeom>
          </p:spPr>
        </p:pic>
      </p:grpSp>
      <p:grpSp>
        <p:nvGrpSpPr>
          <p:cNvPr id="14" name="Gruppieren 13"/>
          <p:cNvGrpSpPr/>
          <p:nvPr/>
        </p:nvGrpSpPr>
        <p:grpSpPr>
          <a:xfrm>
            <a:off x="5652120" y="751117"/>
            <a:ext cx="1803397" cy="2068676"/>
            <a:chOff x="5652120" y="751117"/>
            <a:chExt cx="1803397" cy="2068676"/>
          </a:xfrm>
        </p:grpSpPr>
        <p:cxnSp>
          <p:nvCxnSpPr>
            <p:cNvPr id="41" name="Gerade Verbindung mit Pfeil 40"/>
            <p:cNvCxnSpPr/>
            <p:nvPr/>
          </p:nvCxnSpPr>
          <p:spPr>
            <a:xfrm flipH="1">
              <a:off x="5652120" y="751117"/>
              <a:ext cx="1803397" cy="2068676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7689" y="1593426"/>
              <a:ext cx="492258" cy="492258"/>
            </a:xfrm>
            <a:prstGeom prst="rect">
              <a:avLst/>
            </a:prstGeom>
          </p:spPr>
        </p:pic>
      </p:grpSp>
      <p:grpSp>
        <p:nvGrpSpPr>
          <p:cNvPr id="25" name="Gruppieren 24"/>
          <p:cNvGrpSpPr/>
          <p:nvPr/>
        </p:nvGrpSpPr>
        <p:grpSpPr>
          <a:xfrm>
            <a:off x="6111456" y="4437112"/>
            <a:ext cx="1778591" cy="1107481"/>
            <a:chOff x="6111456" y="4437112"/>
            <a:chExt cx="1778591" cy="1107481"/>
          </a:xfrm>
        </p:grpSpPr>
        <p:cxnSp>
          <p:nvCxnSpPr>
            <p:cNvPr id="42" name="Gerade Verbindung mit Pfeil 41"/>
            <p:cNvCxnSpPr/>
            <p:nvPr/>
          </p:nvCxnSpPr>
          <p:spPr>
            <a:xfrm>
              <a:off x="6111456" y="4437112"/>
              <a:ext cx="1778591" cy="110748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9" name="Grafik 4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2223" y="4808949"/>
              <a:ext cx="492258" cy="492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29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6944511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2771800" y="2204864"/>
            <a:ext cx="3884679" cy="3312368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 rot="2088790">
            <a:off x="5652120" y="2267877"/>
            <a:ext cx="360040" cy="48242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80884"/>
            <a:ext cx="2691584" cy="269158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789109" y="3697868"/>
            <a:ext cx="2040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Laempel</a:t>
            </a:r>
            <a:r>
              <a:rPr lang="de-DE" sz="2800" dirty="0" smtClean="0"/>
              <a:t> (H:)</a:t>
            </a:r>
            <a:endParaRPr lang="de-DE" sz="2800" dirty="0"/>
          </a:p>
        </p:txBody>
      </p:sp>
      <p:sp>
        <p:nvSpPr>
          <p:cNvPr id="3" name="Ellipse 2"/>
          <p:cNvSpPr/>
          <p:nvPr/>
        </p:nvSpPr>
        <p:spPr>
          <a:xfrm>
            <a:off x="7550392" y="105678"/>
            <a:ext cx="1180223" cy="1143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2843808" y="116631"/>
            <a:ext cx="35656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smtClean="0"/>
              <a:t>Heimatlaufwerk (H:)</a:t>
            </a:r>
          </a:p>
          <a:p>
            <a:pPr algn="ctr"/>
            <a:r>
              <a:rPr lang="de-DE" sz="3200" dirty="0" smtClean="0"/>
              <a:t>Bei Lehrern</a:t>
            </a:r>
          </a:p>
          <a:p>
            <a:pPr algn="ctr"/>
            <a:r>
              <a:rPr lang="de-DE" sz="3200" dirty="0" err="1" smtClean="0"/>
              <a:t>Bsp</a:t>
            </a:r>
            <a:r>
              <a:rPr lang="de-DE" sz="3200" dirty="0" smtClean="0"/>
              <a:t>: Frau </a:t>
            </a:r>
            <a:r>
              <a:rPr lang="de-DE" sz="3200" dirty="0" err="1" smtClean="0"/>
              <a:t>Lämpel</a:t>
            </a:r>
            <a:endParaRPr lang="de-DE" sz="3200" dirty="0"/>
          </a:p>
        </p:txBody>
      </p:sp>
      <p:pic>
        <p:nvPicPr>
          <p:cNvPr id="37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397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pieren 3"/>
          <p:cNvGrpSpPr/>
          <p:nvPr/>
        </p:nvGrpSpPr>
        <p:grpSpPr>
          <a:xfrm>
            <a:off x="5426899" y="908720"/>
            <a:ext cx="2093676" cy="1939977"/>
            <a:chOff x="5426899" y="908720"/>
            <a:chExt cx="2093676" cy="1939977"/>
          </a:xfrm>
        </p:grpSpPr>
        <p:cxnSp>
          <p:nvCxnSpPr>
            <p:cNvPr id="41" name="Gerade Verbindung mit Pfeil 40"/>
            <p:cNvCxnSpPr/>
            <p:nvPr/>
          </p:nvCxnSpPr>
          <p:spPr>
            <a:xfrm flipH="1">
              <a:off x="5426899" y="908720"/>
              <a:ext cx="2093676" cy="193997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Grafik 3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7608" y="1632579"/>
              <a:ext cx="492258" cy="492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694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6944511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609624"/>
            <a:ext cx="2691584" cy="2691584"/>
          </a:xfrm>
          <a:prstGeom prst="rect">
            <a:avLst/>
          </a:prstGeom>
        </p:spPr>
      </p:pic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43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18" y="-6071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673439" y="3697868"/>
            <a:ext cx="2300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LaempelPublic</a:t>
            </a:r>
            <a:endParaRPr lang="de-DE" sz="2800" dirty="0"/>
          </a:p>
        </p:txBody>
      </p:sp>
      <p:sp>
        <p:nvSpPr>
          <p:cNvPr id="3" name="Ellipse 2"/>
          <p:cNvSpPr/>
          <p:nvPr/>
        </p:nvSpPr>
        <p:spPr>
          <a:xfrm>
            <a:off x="7550392" y="105678"/>
            <a:ext cx="1180223" cy="114320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2947715" y="116631"/>
            <a:ext cx="33578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err="1" smtClean="0"/>
              <a:t>Publiclaufwerk</a:t>
            </a:r>
            <a:r>
              <a:rPr lang="de-DE" sz="3200" dirty="0" smtClean="0"/>
              <a:t> (L:)</a:t>
            </a:r>
          </a:p>
          <a:p>
            <a:pPr algn="ctr"/>
            <a:r>
              <a:rPr lang="de-DE" sz="3200" dirty="0" err="1" smtClean="0"/>
              <a:t>Bsp</a:t>
            </a:r>
            <a:r>
              <a:rPr lang="de-DE" sz="3200" dirty="0" smtClean="0"/>
              <a:t>: Frau </a:t>
            </a:r>
            <a:r>
              <a:rPr lang="de-DE" sz="3200" dirty="0" err="1" smtClean="0"/>
              <a:t>Lämpel</a:t>
            </a:r>
            <a:endParaRPr lang="de-DE" sz="3200" dirty="0"/>
          </a:p>
        </p:txBody>
      </p:sp>
      <p:cxnSp>
        <p:nvCxnSpPr>
          <p:cNvPr id="30" name="Gerade Verbindung mit Pfeil 29"/>
          <p:cNvCxnSpPr>
            <a:stCxn id="1026" idx="3"/>
          </p:cNvCxnSpPr>
          <p:nvPr/>
        </p:nvCxnSpPr>
        <p:spPr>
          <a:xfrm flipH="1" flipV="1">
            <a:off x="6073635" y="4704903"/>
            <a:ext cx="1810733" cy="1066281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V="1">
            <a:off x="1979712" y="4336386"/>
            <a:ext cx="1425092" cy="1065469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H="1">
            <a:off x="6189135" y="2609624"/>
            <a:ext cx="1159329" cy="546146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7348463" y="1120524"/>
            <a:ext cx="1748797" cy="189701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179512" y="1052736"/>
            <a:ext cx="1748797" cy="189701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4" name="Gerade Verbindung mit Pfeil 43"/>
          <p:cNvCxnSpPr/>
          <p:nvPr/>
        </p:nvCxnSpPr>
        <p:spPr>
          <a:xfrm>
            <a:off x="1928309" y="2445289"/>
            <a:ext cx="1563571" cy="572247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1691680" y="908720"/>
            <a:ext cx="1981759" cy="1822692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/>
          <p:cNvGrpSpPr/>
          <p:nvPr/>
        </p:nvGrpSpPr>
        <p:grpSpPr>
          <a:xfrm>
            <a:off x="5426899" y="908720"/>
            <a:ext cx="2093676" cy="1939977"/>
            <a:chOff x="5426899" y="908720"/>
            <a:chExt cx="2093676" cy="1939977"/>
          </a:xfrm>
        </p:grpSpPr>
        <p:cxnSp>
          <p:nvCxnSpPr>
            <p:cNvPr id="41" name="Gerade Verbindung mit Pfeil 40"/>
            <p:cNvCxnSpPr/>
            <p:nvPr/>
          </p:nvCxnSpPr>
          <p:spPr>
            <a:xfrm flipH="1">
              <a:off x="5426899" y="908720"/>
              <a:ext cx="2093676" cy="193997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Grafik 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9135" y="1685430"/>
              <a:ext cx="492258" cy="492258"/>
            </a:xfrm>
            <a:prstGeom prst="rect">
              <a:avLst/>
            </a:prstGeom>
          </p:spPr>
        </p:pic>
      </p:grpSp>
      <p:sp>
        <p:nvSpPr>
          <p:cNvPr id="48" name="Ellipse 47"/>
          <p:cNvSpPr/>
          <p:nvPr/>
        </p:nvSpPr>
        <p:spPr>
          <a:xfrm>
            <a:off x="179512" y="5013176"/>
            <a:ext cx="1748797" cy="136815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/>
          <p:cNvGrpSpPr/>
          <p:nvPr/>
        </p:nvGrpSpPr>
        <p:grpSpPr>
          <a:xfrm>
            <a:off x="2333569" y="1528151"/>
            <a:ext cx="4834707" cy="3936114"/>
            <a:chOff x="2333569" y="1528151"/>
            <a:chExt cx="4834707" cy="3936114"/>
          </a:xfrm>
        </p:grpSpPr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3021" y="4730879"/>
              <a:ext cx="614146" cy="614146"/>
            </a:xfrm>
            <a:prstGeom prst="rect">
              <a:avLst/>
            </a:prstGeom>
          </p:spPr>
        </p:pic>
        <p:pic>
          <p:nvPicPr>
            <p:cNvPr id="49" name="Grafik 4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1513" y="2541624"/>
              <a:ext cx="614146" cy="614146"/>
            </a:xfrm>
            <a:prstGeom prst="rect">
              <a:avLst/>
            </a:prstGeom>
          </p:spPr>
        </p:pic>
        <p:pic>
          <p:nvPicPr>
            <p:cNvPr id="50" name="Grafik 4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3569" y="1528151"/>
              <a:ext cx="614146" cy="614146"/>
            </a:xfrm>
            <a:prstGeom prst="rect">
              <a:avLst/>
            </a:prstGeom>
          </p:spPr>
        </p:pic>
        <p:pic>
          <p:nvPicPr>
            <p:cNvPr id="51" name="Grafik 5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264" y="4850119"/>
              <a:ext cx="614146" cy="614146"/>
            </a:xfrm>
            <a:prstGeom prst="rect">
              <a:avLst/>
            </a:prstGeom>
          </p:spPr>
        </p:pic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4130" y="2834070"/>
              <a:ext cx="614146" cy="614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33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0" grpId="0" animBg="1"/>
      <p:bldP spid="42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/>
          <p:cNvSpPr/>
          <p:nvPr/>
        </p:nvSpPr>
        <p:spPr>
          <a:xfrm>
            <a:off x="6937312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6937312" y="74441"/>
            <a:ext cx="2099184" cy="332474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43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18" y="-6071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2843808" y="116631"/>
            <a:ext cx="3191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smtClean="0"/>
              <a:t>Raumlaufwerk (J:)</a:t>
            </a:r>
          </a:p>
          <a:p>
            <a:pPr algn="ctr"/>
            <a:r>
              <a:rPr lang="de-DE" sz="3200" dirty="0" err="1" smtClean="0"/>
              <a:t>Bsp</a:t>
            </a:r>
            <a:r>
              <a:rPr lang="de-DE" sz="3200" dirty="0" smtClean="0"/>
              <a:t>: Raum 2</a:t>
            </a:r>
            <a:endParaRPr lang="de-DE" sz="3200" dirty="0"/>
          </a:p>
        </p:txBody>
      </p:sp>
      <p:sp>
        <p:nvSpPr>
          <p:cNvPr id="2" name="Textfeld 1"/>
          <p:cNvSpPr txBox="1"/>
          <p:nvPr/>
        </p:nvSpPr>
        <p:spPr>
          <a:xfrm>
            <a:off x="3789109" y="3697868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Lämpel</a:t>
            </a:r>
            <a:r>
              <a:rPr lang="de-DE" sz="2800" dirty="0" smtClean="0"/>
              <a:t> (H:)</a:t>
            </a:r>
            <a:endParaRPr lang="de-DE" sz="2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97656"/>
            <a:ext cx="2703552" cy="2703552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3941509" y="3850268"/>
            <a:ext cx="1802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Raum 2 (J:)</a:t>
            </a:r>
            <a:endParaRPr lang="de-DE" sz="280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5580938" y="922084"/>
            <a:ext cx="2637370" cy="2775784"/>
            <a:chOff x="5580112" y="908720"/>
            <a:chExt cx="2637370" cy="2775784"/>
          </a:xfrm>
        </p:grpSpPr>
        <p:cxnSp>
          <p:nvCxnSpPr>
            <p:cNvPr id="41" name="Gerade Verbindung mit Pfeil 40"/>
            <p:cNvCxnSpPr/>
            <p:nvPr/>
          </p:nvCxnSpPr>
          <p:spPr>
            <a:xfrm flipH="1">
              <a:off x="5580112" y="908720"/>
              <a:ext cx="1940463" cy="193997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 flipH="1">
              <a:off x="5940152" y="1746953"/>
              <a:ext cx="1341226" cy="117080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 flipH="1">
              <a:off x="6122598" y="1746953"/>
              <a:ext cx="2094884" cy="137514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/>
            <p:cNvCxnSpPr/>
            <p:nvPr/>
          </p:nvCxnSpPr>
          <p:spPr>
            <a:xfrm flipH="1">
              <a:off x="6228184" y="2597656"/>
              <a:ext cx="1157572" cy="78816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/>
            <p:cNvCxnSpPr/>
            <p:nvPr/>
          </p:nvCxnSpPr>
          <p:spPr>
            <a:xfrm flipH="1">
              <a:off x="6346002" y="2708920"/>
              <a:ext cx="1860192" cy="97558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Grafik 3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3599" y="1340768"/>
              <a:ext cx="408681" cy="408681"/>
            </a:xfrm>
            <a:prstGeom prst="rect">
              <a:avLst/>
            </a:prstGeom>
          </p:spPr>
        </p:pic>
        <p:pic>
          <p:nvPicPr>
            <p:cNvPr id="42" name="Grafik 4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6002" y="2147307"/>
              <a:ext cx="408681" cy="408681"/>
            </a:xfrm>
            <a:prstGeom prst="rect">
              <a:avLst/>
            </a:prstGeom>
          </p:spPr>
        </p:pic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9623" y="2204864"/>
              <a:ext cx="408681" cy="408681"/>
            </a:xfrm>
            <a:prstGeom prst="rect">
              <a:avLst/>
            </a:prstGeom>
          </p:spPr>
        </p:pic>
        <p:pic>
          <p:nvPicPr>
            <p:cNvPr id="46" name="Grafik 4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6477" y="2862939"/>
              <a:ext cx="408681" cy="408681"/>
            </a:xfrm>
            <a:prstGeom prst="rect">
              <a:avLst/>
            </a:prstGeom>
          </p:spPr>
        </p:pic>
        <p:pic>
          <p:nvPicPr>
            <p:cNvPr id="53" name="Grafik 5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1454" y="3006955"/>
              <a:ext cx="408681" cy="40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94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6948264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43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18" y="-6071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2843808" y="116631"/>
            <a:ext cx="35534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smtClean="0"/>
              <a:t>Klassenlaufwerk (K:)</a:t>
            </a:r>
          </a:p>
          <a:p>
            <a:pPr algn="ctr"/>
            <a:r>
              <a:rPr lang="de-DE" sz="3200" dirty="0" err="1" smtClean="0"/>
              <a:t>Bsp</a:t>
            </a:r>
            <a:r>
              <a:rPr lang="de-DE" sz="3200" dirty="0" smtClean="0"/>
              <a:t>: Klasse 5b</a:t>
            </a:r>
            <a:endParaRPr lang="de-DE" sz="32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64904"/>
            <a:ext cx="2732914" cy="2732914"/>
          </a:xfrm>
          <a:prstGeom prst="rect">
            <a:avLst/>
          </a:prstGeom>
        </p:spPr>
      </p:pic>
      <p:sp>
        <p:nvSpPr>
          <p:cNvPr id="45" name="Ellipse 44"/>
          <p:cNvSpPr/>
          <p:nvPr/>
        </p:nvSpPr>
        <p:spPr>
          <a:xfrm>
            <a:off x="8028384" y="1844824"/>
            <a:ext cx="1036207" cy="96856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1025454" y="1196752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/>
          <p:cNvSpPr/>
          <p:nvPr/>
        </p:nvSpPr>
        <p:spPr>
          <a:xfrm>
            <a:off x="107504" y="1196752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35496" y="1916832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/>
          <p:cNvSpPr/>
          <p:nvPr/>
        </p:nvSpPr>
        <p:spPr>
          <a:xfrm>
            <a:off x="1177854" y="5348814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187163" y="3697868"/>
            <a:ext cx="1176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5b (K:)</a:t>
            </a:r>
            <a:endParaRPr lang="de-DE" sz="28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917746" y="1746953"/>
            <a:ext cx="7288447" cy="3770280"/>
            <a:chOff x="917746" y="1746953"/>
            <a:chExt cx="7288447" cy="3770280"/>
          </a:xfrm>
        </p:grpSpPr>
        <p:cxnSp>
          <p:nvCxnSpPr>
            <p:cNvPr id="36" name="Gerade Verbindung mit Pfeil 35"/>
            <p:cNvCxnSpPr/>
            <p:nvPr/>
          </p:nvCxnSpPr>
          <p:spPr>
            <a:xfrm>
              <a:off x="1907704" y="1844824"/>
              <a:ext cx="1512168" cy="1131883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/>
            <p:cNvCxnSpPr/>
            <p:nvPr/>
          </p:nvCxnSpPr>
          <p:spPr>
            <a:xfrm flipH="1">
              <a:off x="6329554" y="2708920"/>
              <a:ext cx="1876639" cy="765359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mit Pfeil 51"/>
            <p:cNvCxnSpPr/>
            <p:nvPr/>
          </p:nvCxnSpPr>
          <p:spPr>
            <a:xfrm>
              <a:off x="989754" y="1746953"/>
              <a:ext cx="2358110" cy="153803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mit Pfeil 52"/>
            <p:cNvCxnSpPr/>
            <p:nvPr/>
          </p:nvCxnSpPr>
          <p:spPr>
            <a:xfrm>
              <a:off x="917746" y="2764926"/>
              <a:ext cx="2448272" cy="101983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mit Pfeil 53"/>
            <p:cNvCxnSpPr/>
            <p:nvPr/>
          </p:nvCxnSpPr>
          <p:spPr>
            <a:xfrm flipV="1">
              <a:off x="1907704" y="4653136"/>
              <a:ext cx="1512168" cy="86409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" name="Grafik 5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3532" y="2872293"/>
              <a:ext cx="408681" cy="408681"/>
            </a:xfrm>
            <a:prstGeom prst="rect">
              <a:avLst/>
            </a:prstGeom>
          </p:spPr>
        </p:pic>
        <p:pic>
          <p:nvPicPr>
            <p:cNvPr id="59" name="Grafik 5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8250" y="4909607"/>
              <a:ext cx="408681" cy="408681"/>
            </a:xfrm>
            <a:prstGeom prst="rect">
              <a:avLst/>
            </a:prstGeom>
          </p:spPr>
        </p:pic>
        <p:pic>
          <p:nvPicPr>
            <p:cNvPr id="68" name="Grafik 6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3854" y="3269938"/>
              <a:ext cx="408681" cy="408681"/>
            </a:xfrm>
            <a:prstGeom prst="rect">
              <a:avLst/>
            </a:prstGeom>
          </p:spPr>
        </p:pic>
        <p:pic>
          <p:nvPicPr>
            <p:cNvPr id="69" name="Grafik 6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7581" y="2351648"/>
              <a:ext cx="408681" cy="408681"/>
            </a:xfrm>
            <a:prstGeom prst="rect">
              <a:avLst/>
            </a:prstGeom>
          </p:spPr>
        </p:pic>
        <p:pic>
          <p:nvPicPr>
            <p:cNvPr id="70" name="Grafik 6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6122" y="2358747"/>
              <a:ext cx="408681" cy="408681"/>
            </a:xfrm>
            <a:prstGeom prst="rect">
              <a:avLst/>
            </a:prstGeom>
          </p:spPr>
        </p:pic>
      </p:grpSp>
      <p:grpSp>
        <p:nvGrpSpPr>
          <p:cNvPr id="12" name="Gruppieren 11"/>
          <p:cNvGrpSpPr/>
          <p:nvPr/>
        </p:nvGrpSpPr>
        <p:grpSpPr>
          <a:xfrm>
            <a:off x="1618979" y="908720"/>
            <a:ext cx="6265389" cy="4862464"/>
            <a:chOff x="1618979" y="908720"/>
            <a:chExt cx="6265389" cy="4862464"/>
          </a:xfrm>
        </p:grpSpPr>
        <p:cxnSp>
          <p:nvCxnSpPr>
            <p:cNvPr id="41" name="Gerade Verbindung mit Pfeil 40"/>
            <p:cNvCxnSpPr/>
            <p:nvPr/>
          </p:nvCxnSpPr>
          <p:spPr>
            <a:xfrm flipH="1">
              <a:off x="5580112" y="908720"/>
              <a:ext cx="1940463" cy="193997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>
              <a:off x="1618979" y="908720"/>
              <a:ext cx="2016917" cy="1800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mit Pfeil 55"/>
            <p:cNvCxnSpPr>
              <a:stCxn id="1026" idx="3"/>
            </p:cNvCxnSpPr>
            <p:nvPr/>
          </p:nvCxnSpPr>
          <p:spPr>
            <a:xfrm flipH="1" flipV="1">
              <a:off x="6152786" y="4797152"/>
              <a:ext cx="1731582" cy="97403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6424" y="1617051"/>
              <a:ext cx="408681" cy="408681"/>
            </a:xfrm>
            <a:prstGeom prst="rect">
              <a:avLst/>
            </a:prstGeom>
          </p:spPr>
        </p:pic>
        <p:pic>
          <p:nvPicPr>
            <p:cNvPr id="58" name="Grafik 5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224" y="5068127"/>
              <a:ext cx="408681" cy="408681"/>
            </a:xfrm>
            <a:prstGeom prst="rect">
              <a:avLst/>
            </a:prstGeom>
          </p:spPr>
        </p:pic>
        <p:pic>
          <p:nvPicPr>
            <p:cNvPr id="71" name="Grafik 7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9447" y="1633201"/>
              <a:ext cx="408681" cy="408681"/>
            </a:xfrm>
            <a:prstGeom prst="rect">
              <a:avLst/>
            </a:prstGeom>
          </p:spPr>
        </p:pic>
      </p:grpSp>
      <p:sp>
        <p:nvSpPr>
          <p:cNvPr id="60" name="Textfeld 59"/>
          <p:cNvSpPr txBox="1"/>
          <p:nvPr/>
        </p:nvSpPr>
        <p:spPr>
          <a:xfrm>
            <a:off x="2265700" y="123624"/>
            <a:ext cx="47096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3200" dirty="0" smtClean="0"/>
              <a:t>Analog:</a:t>
            </a:r>
          </a:p>
          <a:p>
            <a:pPr algn="ctr"/>
            <a:r>
              <a:rPr lang="de-DE" sz="3200" dirty="0" smtClean="0"/>
              <a:t>Kurslaufwerk, AG-Laufwerk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02508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uiExpand="1" build="allAtOnce"/>
      <p:bldP spid="45" grpId="0" animBg="1"/>
      <p:bldP spid="47" grpId="0" animBg="1"/>
      <p:bldP spid="49" grpId="0" animBg="1"/>
      <p:bldP spid="50" grpId="0" animBg="1"/>
      <p:bldP spid="51" grpId="0" animBg="1"/>
      <p:bldP spid="2" grpId="0"/>
      <p:bldP spid="2" grpId="1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7677818" y="5301207"/>
            <a:ext cx="1326120" cy="133305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6944511" y="105678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102738" y="5301207"/>
            <a:ext cx="209918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7505" y="116631"/>
            <a:ext cx="2099184" cy="3282551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2771800" y="2204864"/>
            <a:ext cx="3884679" cy="3312368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 rot="19131482">
            <a:off x="3377630" y="2310912"/>
            <a:ext cx="360040" cy="48242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 rot="2088790">
            <a:off x="5762656" y="2267877"/>
            <a:ext cx="360040" cy="48242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 rot="7394980">
            <a:off x="6132566" y="4633179"/>
            <a:ext cx="360040" cy="48242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5157192"/>
            <a:ext cx="1008112" cy="12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179512" y="83771"/>
            <a:ext cx="1674338" cy="2764926"/>
            <a:chOff x="1043608" y="-12639"/>
            <a:chExt cx="1674338" cy="2764926"/>
          </a:xfrm>
        </p:grpSpPr>
        <p:pic>
          <p:nvPicPr>
            <p:cNvPr id="1027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79307" y="1024113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3608" y="1772816"/>
              <a:ext cx="792088" cy="964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Steffen.Palme\AppData\Local\Microsoft\Windows\Temporary Internet Files\Content.IE5\FAD1MYPZ\MC900433941[2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43403" y="1067481"/>
              <a:ext cx="756389" cy="9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Steffen.Palme\AppData\Local\Microsoft\Windows\Temporary Internet Files\Content.IE5\K6TZ0BSP\MC900433943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61557" y="1945472"/>
              <a:ext cx="756389" cy="806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Steffen.Palme\AppData\Local\Microsoft\Windows\Temporary Internet Files\Content.IE5\K6TZ0BSP\MC900433942[2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18195" y="-12639"/>
              <a:ext cx="88672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93" y="1785455"/>
            <a:ext cx="830303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958111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77" y="1182025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81" y="1124744"/>
            <a:ext cx="792882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5715" y="5272468"/>
            <a:ext cx="842191" cy="9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476" y="5401855"/>
            <a:ext cx="789475" cy="80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83568" y="29876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520574" y="29767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Raum 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3614" y="629393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596336" y="6300028"/>
            <a:ext cx="15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Lehrerzimmer</a:t>
            </a:r>
            <a:endParaRPr lang="de-DE" dirty="0"/>
          </a:p>
        </p:txBody>
      </p:sp>
      <p:pic>
        <p:nvPicPr>
          <p:cNvPr id="43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18" y="-6071"/>
            <a:ext cx="978987" cy="119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2847721" y="116631"/>
            <a:ext cx="3545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smtClean="0"/>
              <a:t>Lehreraustausch (T:)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64904"/>
            <a:ext cx="2732914" cy="2732914"/>
          </a:xfrm>
          <a:prstGeom prst="rect">
            <a:avLst/>
          </a:prstGeom>
        </p:spPr>
      </p:pic>
      <p:sp>
        <p:nvSpPr>
          <p:cNvPr id="47" name="Ellipse 46"/>
          <p:cNvSpPr/>
          <p:nvPr/>
        </p:nvSpPr>
        <p:spPr>
          <a:xfrm>
            <a:off x="539552" y="188640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/>
          <p:cNvSpPr/>
          <p:nvPr/>
        </p:nvSpPr>
        <p:spPr>
          <a:xfrm>
            <a:off x="7881663" y="116631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7790608" y="5297818"/>
            <a:ext cx="882250" cy="888498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3503278" y="3625860"/>
            <a:ext cx="2702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Lehreraustausch (T:)</a:t>
            </a:r>
            <a:endParaRPr lang="de-DE" sz="2400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618979" y="836712"/>
            <a:ext cx="6171629" cy="4764534"/>
            <a:chOff x="1618979" y="836712"/>
            <a:chExt cx="6171629" cy="4764534"/>
          </a:xfrm>
        </p:grpSpPr>
        <p:cxnSp>
          <p:nvCxnSpPr>
            <p:cNvPr id="41" name="Gerade Verbindung mit Pfeil 40"/>
            <p:cNvCxnSpPr/>
            <p:nvPr/>
          </p:nvCxnSpPr>
          <p:spPr>
            <a:xfrm flipH="1">
              <a:off x="5580113" y="836712"/>
              <a:ext cx="2097705" cy="2011985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>
              <a:off x="1618979" y="908720"/>
              <a:ext cx="2088925" cy="1800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mit Pfeil 55"/>
            <p:cNvCxnSpPr/>
            <p:nvPr/>
          </p:nvCxnSpPr>
          <p:spPr>
            <a:xfrm flipH="1" flipV="1">
              <a:off x="6152786" y="4797152"/>
              <a:ext cx="1637822" cy="792088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Grafik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6568" y="1617051"/>
              <a:ext cx="538087" cy="538087"/>
            </a:xfrm>
            <a:prstGeom prst="rect">
              <a:avLst/>
            </a:prstGeom>
          </p:spPr>
        </p:pic>
        <p:pic>
          <p:nvPicPr>
            <p:cNvPr id="51" name="Grafik 5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3770" y="5063159"/>
              <a:ext cx="538087" cy="538087"/>
            </a:xfrm>
            <a:prstGeom prst="rect">
              <a:avLst/>
            </a:prstGeom>
          </p:spPr>
        </p:pic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2756" y="1633579"/>
              <a:ext cx="538087" cy="538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904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7" grpId="0" animBg="1"/>
      <p:bldP spid="49" grpId="0" animBg="1"/>
      <p:bldP spid="50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2555776" y="317746"/>
            <a:ext cx="63367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Bildquellen:</a:t>
            </a:r>
          </a:p>
          <a:p>
            <a:endParaRPr lang="de-DE" dirty="0"/>
          </a:p>
          <a:p>
            <a:r>
              <a:rPr lang="de-DE" sz="1200" dirty="0">
                <a:hlinkClick r:id="rId2"/>
              </a:rPr>
              <a:t>http://</a:t>
            </a:r>
            <a:r>
              <a:rPr lang="de-DE" sz="1200" dirty="0" smtClean="0">
                <a:hlinkClick r:id="rId2"/>
              </a:rPr>
              <a:t>icons.iconarchive.com/icons/oxygen-icons.org/oxygen/256/Places-folder-blue-icon.png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>
                <a:solidFill>
                  <a:prstClr val="black"/>
                </a:solidFill>
                <a:hlinkClick r:id="rId3"/>
              </a:rPr>
              <a:t>http</a:t>
            </a:r>
            <a:r>
              <a:rPr lang="de-DE" sz="1200" dirty="0">
                <a:solidFill>
                  <a:prstClr val="black"/>
                </a:solidFill>
                <a:hlinkClick r:id="rId3"/>
              </a:rPr>
              <a:t>://</a:t>
            </a:r>
            <a:r>
              <a:rPr lang="de-DE" sz="1200" dirty="0" smtClean="0">
                <a:solidFill>
                  <a:prstClr val="black"/>
                </a:solidFill>
                <a:hlinkClick r:id="rId3"/>
              </a:rPr>
              <a:t>icons.iconarchive.com/icons/oxygen-icons.org/oxygen/256/Places-folder-green-icon.png</a:t>
            </a:r>
            <a:r>
              <a:rPr lang="de-DE" sz="1200" dirty="0" smtClean="0">
                <a:solidFill>
                  <a:prstClr val="black"/>
                </a:solidFill>
              </a:rPr>
              <a:t/>
            </a:r>
            <a:br>
              <a:rPr lang="de-DE" sz="1200" dirty="0" smtClean="0">
                <a:solidFill>
                  <a:prstClr val="black"/>
                </a:solidFill>
              </a:rPr>
            </a:br>
            <a:r>
              <a:rPr lang="de-DE" sz="1200" dirty="0" smtClean="0">
                <a:solidFill>
                  <a:prstClr val="black"/>
                </a:solidFill>
                <a:hlinkClick r:id="rId4"/>
              </a:rPr>
              <a:t>http</a:t>
            </a:r>
            <a:r>
              <a:rPr lang="de-DE" sz="1200" dirty="0">
                <a:solidFill>
                  <a:prstClr val="black"/>
                </a:solidFill>
                <a:hlinkClick r:id="rId4"/>
              </a:rPr>
              <a:t>://</a:t>
            </a:r>
            <a:r>
              <a:rPr lang="de-DE" sz="1200" dirty="0" smtClean="0">
                <a:solidFill>
                  <a:prstClr val="black"/>
                </a:solidFill>
                <a:hlinkClick r:id="rId4"/>
              </a:rPr>
              <a:t>icons.iconarchive.com/icons/oxygen-icons.org/oxygen/256/Places-folder-red-icon.png</a:t>
            </a:r>
            <a:r>
              <a:rPr lang="de-DE" sz="1200" dirty="0" smtClean="0">
                <a:solidFill>
                  <a:prstClr val="black"/>
                </a:solidFill>
              </a:rPr>
              <a:t/>
            </a:r>
            <a:br>
              <a:rPr lang="de-DE" sz="1200" dirty="0" smtClean="0">
                <a:solidFill>
                  <a:prstClr val="black"/>
                </a:solidFill>
              </a:rPr>
            </a:br>
            <a:r>
              <a:rPr lang="de-DE" sz="1200" dirty="0" smtClean="0">
                <a:solidFill>
                  <a:prstClr val="black"/>
                </a:solidFill>
                <a:hlinkClick r:id="rId5"/>
              </a:rPr>
              <a:t>http</a:t>
            </a:r>
            <a:r>
              <a:rPr lang="de-DE" sz="1200" dirty="0">
                <a:solidFill>
                  <a:prstClr val="black"/>
                </a:solidFill>
                <a:hlinkClick r:id="rId5"/>
              </a:rPr>
              <a:t>://</a:t>
            </a:r>
            <a:r>
              <a:rPr lang="de-DE" sz="1200" dirty="0" smtClean="0">
                <a:solidFill>
                  <a:prstClr val="black"/>
                </a:solidFill>
                <a:hlinkClick r:id="rId5"/>
              </a:rPr>
              <a:t>icons.iconarchive.com/icons/oxygen-icons.org/oxygen/256/Places-folder-yellow-icon.png</a:t>
            </a:r>
            <a:r>
              <a:rPr lang="de-DE" sz="1200" dirty="0" smtClean="0">
                <a:solidFill>
                  <a:prstClr val="black"/>
                </a:solidFill>
              </a:rPr>
              <a:t/>
            </a:r>
            <a:br>
              <a:rPr lang="de-DE" sz="1200" dirty="0" smtClean="0">
                <a:solidFill>
                  <a:prstClr val="black"/>
                </a:solidFill>
              </a:rPr>
            </a:br>
            <a:endParaRPr lang="de-DE" dirty="0" smtClean="0"/>
          </a:p>
          <a:p>
            <a:endParaRPr lang="de-DE" sz="1200" dirty="0" smtClean="0">
              <a:hlinkClick r:id="rId6"/>
            </a:endParaRPr>
          </a:p>
          <a:p>
            <a:r>
              <a:rPr lang="de-DE" sz="1200" dirty="0" smtClean="0">
                <a:hlinkClick r:id="rId6"/>
              </a:rPr>
              <a:t>http</a:t>
            </a:r>
            <a:r>
              <a:rPr lang="de-DE" sz="1200" dirty="0">
                <a:hlinkClick r:id="rId6"/>
              </a:rPr>
              <a:t>://</a:t>
            </a:r>
            <a:r>
              <a:rPr lang="de-DE" sz="1200" dirty="0" smtClean="0">
                <a:hlinkClick r:id="rId6"/>
              </a:rPr>
              <a:t>icons.iconarchive.com/icons/oxygen-icons.org/oxygen/256/Actions-document-edit-icon.png</a:t>
            </a:r>
            <a:r>
              <a:rPr lang="de-DE" sz="1200" dirty="0" smtClean="0"/>
              <a:t/>
            </a:r>
            <a:br>
              <a:rPr lang="de-DE" sz="1200" dirty="0" smtClean="0"/>
            </a:b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r>
              <a:rPr lang="de-DE" sz="1200" dirty="0">
                <a:hlinkClick r:id="rId7"/>
              </a:rPr>
              <a:t>http://</a:t>
            </a:r>
            <a:r>
              <a:rPr lang="de-DE" sz="1200" dirty="0" smtClean="0">
                <a:hlinkClick r:id="rId7"/>
              </a:rPr>
              <a:t>icons.iconarchive.com/icons/iconleak/atrous/256/search-icon.png</a:t>
            </a:r>
            <a:endParaRPr lang="de-DE" sz="1200" dirty="0" smtClean="0"/>
          </a:p>
          <a:p>
            <a:endParaRPr lang="de-DE" sz="1200" dirty="0"/>
          </a:p>
          <a:p>
            <a:endParaRPr lang="de-DE" sz="1200" dirty="0"/>
          </a:p>
          <a:p>
            <a:r>
              <a:rPr lang="de-DE" sz="1200" dirty="0" smtClean="0"/>
              <a:t>Diese Bilder stehen unter </a:t>
            </a:r>
            <a:r>
              <a:rPr lang="de-DE" sz="1200" dirty="0">
                <a:hlinkClick r:id="rId8"/>
              </a:rPr>
              <a:t>GNU Lesser General Public </a:t>
            </a:r>
            <a:r>
              <a:rPr lang="de-DE" sz="1200" dirty="0" err="1" smtClean="0">
                <a:hlinkClick r:id="rId8"/>
              </a:rPr>
              <a:t>License</a:t>
            </a:r>
            <a:r>
              <a:rPr lang="de-DE" sz="1200" dirty="0" smtClean="0"/>
              <a:t> und sind sowohl für kommerzielle als auch nichtkommerzielle Nutzung freigegeben. </a:t>
            </a:r>
          </a:p>
          <a:p>
            <a:endParaRPr lang="de-DE" sz="1200" dirty="0"/>
          </a:p>
          <a:p>
            <a:endParaRPr lang="de-DE" sz="1200" dirty="0" smtClean="0"/>
          </a:p>
          <a:p>
            <a:endParaRPr lang="de-DE" sz="1200" smtClean="0"/>
          </a:p>
          <a:p>
            <a:endParaRPr lang="de-DE" sz="1200" dirty="0"/>
          </a:p>
          <a:p>
            <a:r>
              <a:rPr lang="de-DE" sz="1200" dirty="0" smtClean="0"/>
              <a:t>Für die Nutzung Zur Verfügung gestellt </a:t>
            </a:r>
            <a:r>
              <a:rPr lang="de-DE" sz="1200" dirty="0"/>
              <a:t>von Microsoft </a:t>
            </a:r>
            <a:r>
              <a:rPr lang="de-DE" sz="1200" dirty="0">
                <a:hlinkClick r:id="rId9"/>
              </a:rPr>
              <a:t>http://</a:t>
            </a:r>
            <a:r>
              <a:rPr lang="de-DE" sz="1200" dirty="0" smtClean="0">
                <a:hlinkClick r:id="rId9"/>
              </a:rPr>
              <a:t>office.microsoft.com/de</a:t>
            </a:r>
            <a:r>
              <a:rPr lang="de-DE" sz="1200" dirty="0" smtClean="0"/>
              <a:t/>
            </a:r>
            <a:br>
              <a:rPr lang="de-DE" sz="1200" dirty="0" smtClean="0"/>
            </a:br>
            <a:endParaRPr lang="de-DE" sz="1200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1259632" y="848899"/>
            <a:ext cx="975360" cy="975360"/>
            <a:chOff x="3596640" y="2453640"/>
            <a:chExt cx="975360" cy="975360"/>
          </a:xfrm>
        </p:grpSpPr>
        <p:pic>
          <p:nvPicPr>
            <p:cNvPr id="44" name="Grafik 4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6640" y="2453640"/>
              <a:ext cx="525360" cy="525360"/>
            </a:xfrm>
            <a:prstGeom prst="rect">
              <a:avLst/>
            </a:prstGeom>
          </p:spPr>
        </p:pic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6640" y="2603640"/>
              <a:ext cx="525360" cy="525360"/>
            </a:xfrm>
            <a:prstGeom prst="rect">
              <a:avLst/>
            </a:prstGeom>
          </p:spPr>
        </p:pic>
        <p:pic>
          <p:nvPicPr>
            <p:cNvPr id="53" name="Grafik 5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6640" y="2753640"/>
              <a:ext cx="525360" cy="525360"/>
            </a:xfrm>
            <a:prstGeom prst="rect">
              <a:avLst/>
            </a:prstGeom>
          </p:spPr>
        </p:pic>
        <p:pic>
          <p:nvPicPr>
            <p:cNvPr id="54" name="Grafik 5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6640" y="2903640"/>
              <a:ext cx="525360" cy="525360"/>
            </a:xfrm>
            <a:prstGeom prst="rect">
              <a:avLst/>
            </a:prstGeom>
          </p:spPr>
        </p:pic>
      </p:grpSp>
      <p:pic>
        <p:nvPicPr>
          <p:cNvPr id="13" name="Grafik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652" y="2000894"/>
            <a:ext cx="615320" cy="615320"/>
          </a:xfrm>
          <a:prstGeom prst="rect">
            <a:avLst/>
          </a:prstGeom>
        </p:spPr>
      </p:pic>
      <p:pic>
        <p:nvPicPr>
          <p:cNvPr id="14" name="Grafik 13">
            <a:hlinkClick r:id="rId15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760" y="2780928"/>
            <a:ext cx="792088" cy="792088"/>
          </a:xfrm>
          <a:prstGeom prst="rect">
            <a:avLst/>
          </a:prstGeom>
        </p:spPr>
      </p:pic>
      <p:pic>
        <p:nvPicPr>
          <p:cNvPr id="15" name="Picture 5" descr="C:\Users\Steffen.Palme\AppData\Local\Microsoft\Windows\Temporary Internet Files\Content.IE5\K6TZ0BSP\MC900433943[1]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3814" y="4422791"/>
            <a:ext cx="504546" cy="51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Steffen.Palme\AppData\Local\Microsoft\Windows\Temporary Internet Files\Content.IE5\FAD1MYPZ\MC900433941[2]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34087" y="4584987"/>
            <a:ext cx="477730" cy="54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effen.Palme\AppData\Local\Microsoft\Windows\Temporary Internet Files\Content.IE5\K6TZ0BSP\MC900433942[2]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24794" y="4772827"/>
            <a:ext cx="460197" cy="56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6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Bildschirmpräsentation (4:3)</PresentationFormat>
  <Paragraphs>86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Palme, Steffen</dc:creator>
  <cp:lastModifiedBy>Palme, Steffen (PL)</cp:lastModifiedBy>
  <cp:revision>33</cp:revision>
  <dcterms:created xsi:type="dcterms:W3CDTF">2014-01-24T06:31:09Z</dcterms:created>
  <dcterms:modified xsi:type="dcterms:W3CDTF">2016-03-03T06:43:26Z</dcterms:modified>
</cp:coreProperties>
</file>