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7" r:id="rId3"/>
    <p:sldId id="258" r:id="rId4"/>
    <p:sldId id="259" r:id="rId5"/>
    <p:sldId id="276" r:id="rId6"/>
    <p:sldId id="271" r:id="rId7"/>
    <p:sldId id="261" r:id="rId8"/>
    <p:sldId id="278" r:id="rId9"/>
    <p:sldId id="264" r:id="rId10"/>
    <p:sldId id="279" r:id="rId11"/>
    <p:sldId id="267" r:id="rId12"/>
    <p:sldId id="280" r:id="rId13"/>
    <p:sldId id="270" r:id="rId14"/>
    <p:sldId id="281" r:id="rId15"/>
    <p:sldId id="269" r:id="rId16"/>
    <p:sldId id="273" r:id="rId17"/>
    <p:sldId id="275" r:id="rId18"/>
  </p:sldIdLst>
  <p:sldSz cx="16256000" cy="10160000"/>
  <p:notesSz cx="9926638"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mazinski" initials="S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728" autoAdjust="0"/>
  </p:normalViewPr>
  <p:slideViewPr>
    <p:cSldViewPr>
      <p:cViewPr varScale="1">
        <p:scale>
          <a:sx n="54" d="100"/>
          <a:sy n="54" d="100"/>
        </p:scale>
        <p:origin x="2076" y="72"/>
      </p:cViewPr>
      <p:guideLst>
        <p:guide orient="horz" pos="2880"/>
        <p:guide pos="2160"/>
      </p:guideLst>
    </p:cSldViewPr>
  </p:slideViewPr>
  <p:notesTextViewPr>
    <p:cViewPr>
      <p:scale>
        <a:sx n="100" d="100"/>
        <a:sy n="100" d="100"/>
      </p:scale>
      <p:origin x="0" y="0"/>
    </p:cViewPr>
  </p:notesTextViewPr>
  <p:sorterViewPr>
    <p:cViewPr>
      <p:scale>
        <a:sx n="160" d="100"/>
        <a:sy n="160" d="100"/>
      </p:scale>
      <p:origin x="0" y="-151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2125" cy="33972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622925" y="0"/>
            <a:ext cx="4302125" cy="339725"/>
          </a:xfrm>
          <a:prstGeom prst="rect">
            <a:avLst/>
          </a:prstGeom>
        </p:spPr>
        <p:txBody>
          <a:bodyPr vert="horz" lIns="91440" tIns="45720" rIns="91440" bIns="45720" rtlCol="0"/>
          <a:lstStyle>
            <a:lvl1pPr algn="r">
              <a:defRPr sz="1200"/>
            </a:lvl1pPr>
          </a:lstStyle>
          <a:p>
            <a:fld id="{07C405B9-83D3-4F97-B2C1-4FAAF441855E}" type="datetimeFigureOut">
              <a:rPr lang="de-DE" smtClean="0"/>
              <a:t>25.09.2023</a:t>
            </a:fld>
            <a:endParaRPr lang="de-DE"/>
          </a:p>
        </p:txBody>
      </p:sp>
      <p:sp>
        <p:nvSpPr>
          <p:cNvPr id="4" name="Fußzeilenplatzhalter 3"/>
          <p:cNvSpPr>
            <a:spLocks noGrp="1"/>
          </p:cNvSpPr>
          <p:nvPr>
            <p:ph type="ftr" sz="quarter" idx="2"/>
          </p:nvPr>
        </p:nvSpPr>
        <p:spPr>
          <a:xfrm>
            <a:off x="0" y="6456363"/>
            <a:ext cx="4302125" cy="33972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622925" y="6456363"/>
            <a:ext cx="4302125" cy="339725"/>
          </a:xfrm>
          <a:prstGeom prst="rect">
            <a:avLst/>
          </a:prstGeom>
        </p:spPr>
        <p:txBody>
          <a:bodyPr vert="horz" lIns="91440" tIns="45720" rIns="91440" bIns="45720" rtlCol="0" anchor="b"/>
          <a:lstStyle>
            <a:lvl1pPr algn="r">
              <a:defRPr sz="1200"/>
            </a:lvl1pPr>
          </a:lstStyle>
          <a:p>
            <a:fld id="{C8E1BDF6-537A-4F0C-918C-66B47736A1B6}" type="slidenum">
              <a:rPr lang="de-DE" smtClean="0"/>
              <a:t>‹Nr.›</a:t>
            </a:fld>
            <a:endParaRPr lang="de-DE"/>
          </a:p>
        </p:txBody>
      </p:sp>
    </p:spTree>
    <p:extLst>
      <p:ext uri="{BB962C8B-B14F-4D97-AF65-F5344CB8AC3E}">
        <p14:creationId xmlns:p14="http://schemas.microsoft.com/office/powerpoint/2010/main" val="94775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1220" cy="339884"/>
          </a:xfrm>
          <a:prstGeom prst="rect">
            <a:avLst/>
          </a:prstGeom>
        </p:spPr>
        <p:txBody>
          <a:bodyPr vert="horz" lIns="57891" tIns="28945" rIns="57891" bIns="28945" rtlCol="0"/>
          <a:lstStyle>
            <a:lvl1pPr algn="l">
              <a:defRPr sz="800"/>
            </a:lvl1pPr>
          </a:lstStyle>
          <a:p>
            <a:endParaRPr lang="de-DE"/>
          </a:p>
        </p:txBody>
      </p:sp>
      <p:sp>
        <p:nvSpPr>
          <p:cNvPr id="3" name="Datumsplatzhalter 2"/>
          <p:cNvSpPr>
            <a:spLocks noGrp="1"/>
          </p:cNvSpPr>
          <p:nvPr>
            <p:ph type="dt" idx="1"/>
          </p:nvPr>
        </p:nvSpPr>
        <p:spPr>
          <a:xfrm>
            <a:off x="5622510" y="0"/>
            <a:ext cx="4302189" cy="339884"/>
          </a:xfrm>
          <a:prstGeom prst="rect">
            <a:avLst/>
          </a:prstGeom>
        </p:spPr>
        <p:txBody>
          <a:bodyPr vert="horz" lIns="57891" tIns="28945" rIns="57891" bIns="28945" rtlCol="0"/>
          <a:lstStyle>
            <a:lvl1pPr algn="r">
              <a:defRPr sz="800"/>
            </a:lvl1pPr>
          </a:lstStyle>
          <a:p>
            <a:fld id="{284E7C68-A4A4-4ABC-8638-F39F5DBDF7ED}" type="datetimeFigureOut">
              <a:rPr lang="de-DE" smtClean="0"/>
              <a:t>25.09.2023</a:t>
            </a:fld>
            <a:endParaRPr lang="de-DE"/>
          </a:p>
        </p:txBody>
      </p:sp>
      <p:sp>
        <p:nvSpPr>
          <p:cNvPr id="4" name="Folienbildplatzhalter 3"/>
          <p:cNvSpPr>
            <a:spLocks noGrp="1" noRot="1" noChangeAspect="1"/>
          </p:cNvSpPr>
          <p:nvPr>
            <p:ph type="sldImg" idx="2"/>
          </p:nvPr>
        </p:nvSpPr>
        <p:spPr>
          <a:xfrm>
            <a:off x="2924175" y="509588"/>
            <a:ext cx="4078288" cy="2549525"/>
          </a:xfrm>
          <a:prstGeom prst="rect">
            <a:avLst/>
          </a:prstGeom>
          <a:noFill/>
          <a:ln w="12700">
            <a:solidFill>
              <a:prstClr val="black"/>
            </a:solidFill>
          </a:ln>
        </p:spPr>
        <p:txBody>
          <a:bodyPr vert="horz" lIns="57891" tIns="28945" rIns="57891" bIns="28945" rtlCol="0" anchor="ctr"/>
          <a:lstStyle/>
          <a:p>
            <a:endParaRPr lang="de-DE"/>
          </a:p>
        </p:txBody>
      </p:sp>
      <p:sp>
        <p:nvSpPr>
          <p:cNvPr id="5" name="Notizenplatzhalter 4"/>
          <p:cNvSpPr>
            <a:spLocks noGrp="1"/>
          </p:cNvSpPr>
          <p:nvPr>
            <p:ph type="body" sz="quarter" idx="3"/>
          </p:nvPr>
        </p:nvSpPr>
        <p:spPr>
          <a:xfrm>
            <a:off x="992664" y="3228896"/>
            <a:ext cx="7941310" cy="3058954"/>
          </a:xfrm>
          <a:prstGeom prst="rect">
            <a:avLst/>
          </a:prstGeom>
        </p:spPr>
        <p:txBody>
          <a:bodyPr vert="horz" lIns="57891" tIns="28945" rIns="57891" bIns="28945"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6456729"/>
            <a:ext cx="4301220" cy="339884"/>
          </a:xfrm>
          <a:prstGeom prst="rect">
            <a:avLst/>
          </a:prstGeom>
        </p:spPr>
        <p:txBody>
          <a:bodyPr vert="horz" lIns="57891" tIns="28945" rIns="57891" bIns="28945" rtlCol="0" anchor="b"/>
          <a:lstStyle>
            <a:lvl1pPr algn="l">
              <a:defRPr sz="800"/>
            </a:lvl1pPr>
          </a:lstStyle>
          <a:p>
            <a:endParaRPr lang="de-DE"/>
          </a:p>
        </p:txBody>
      </p:sp>
      <p:sp>
        <p:nvSpPr>
          <p:cNvPr id="7" name="Foliennummernplatzhalter 6"/>
          <p:cNvSpPr>
            <a:spLocks noGrp="1"/>
          </p:cNvSpPr>
          <p:nvPr>
            <p:ph type="sldNum" sz="quarter" idx="5"/>
          </p:nvPr>
        </p:nvSpPr>
        <p:spPr>
          <a:xfrm>
            <a:off x="5622510" y="6456729"/>
            <a:ext cx="4302189" cy="339884"/>
          </a:xfrm>
          <a:prstGeom prst="rect">
            <a:avLst/>
          </a:prstGeom>
        </p:spPr>
        <p:txBody>
          <a:bodyPr vert="horz" lIns="57891" tIns="28945" rIns="57891" bIns="28945" rtlCol="0" anchor="b"/>
          <a:lstStyle>
            <a:lvl1pPr algn="r">
              <a:defRPr sz="800"/>
            </a:lvl1pPr>
          </a:lstStyle>
          <a:p>
            <a:fld id="{4D316C1E-5EC0-4CDE-9AB9-B866AE7C50E5}" type="slidenum">
              <a:rPr lang="de-DE" smtClean="0"/>
              <a:t>‹Nr.›</a:t>
            </a:fld>
            <a:endParaRPr lang="de-DE"/>
          </a:p>
        </p:txBody>
      </p:sp>
    </p:spTree>
    <p:extLst>
      <p:ext uri="{BB962C8B-B14F-4D97-AF65-F5344CB8AC3E}">
        <p14:creationId xmlns:p14="http://schemas.microsoft.com/office/powerpoint/2010/main" val="1326896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 Update aufgrund</a:t>
            </a:r>
            <a:r>
              <a:rPr lang="de-DE" b="1" baseline="0" dirty="0" smtClean="0"/>
              <a:t> von Rückmeldung aus Ref. 33</a:t>
            </a:r>
            <a:endParaRPr lang="de-DE" dirty="0"/>
          </a:p>
        </p:txBody>
      </p:sp>
      <p:sp>
        <p:nvSpPr>
          <p:cNvPr id="4" name="Foliennummernplatzhalter 3"/>
          <p:cNvSpPr>
            <a:spLocks noGrp="1"/>
          </p:cNvSpPr>
          <p:nvPr>
            <p:ph type="sldNum" sz="quarter" idx="10"/>
          </p:nvPr>
        </p:nvSpPr>
        <p:spPr/>
        <p:txBody>
          <a:bodyPr/>
          <a:lstStyle/>
          <a:p>
            <a:fld id="{4D316C1E-5EC0-4CDE-9AB9-B866AE7C50E5}" type="slidenum">
              <a:rPr lang="de-DE" smtClean="0"/>
              <a:t>1</a:t>
            </a:fld>
            <a:endParaRPr lang="de-DE"/>
          </a:p>
        </p:txBody>
      </p:sp>
    </p:spTree>
    <p:extLst>
      <p:ext uri="{BB962C8B-B14F-4D97-AF65-F5344CB8AC3E}">
        <p14:creationId xmlns:p14="http://schemas.microsoft.com/office/powerpoint/2010/main" val="2911743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D316C1E-5EC0-4CDE-9AB9-B866AE7C50E5}" type="slidenum">
              <a:rPr lang="de-DE" smtClean="0"/>
              <a:t>10</a:t>
            </a:fld>
            <a:endParaRPr lang="de-DE"/>
          </a:p>
        </p:txBody>
      </p:sp>
    </p:spTree>
    <p:extLst>
      <p:ext uri="{BB962C8B-B14F-4D97-AF65-F5344CB8AC3E}">
        <p14:creationId xmlns:p14="http://schemas.microsoft.com/office/powerpoint/2010/main" val="3848903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8040"/>
            <a:r>
              <a:rPr lang="de-DE" sz="900" b="1" spc="-6" dirty="0">
                <a:solidFill>
                  <a:srgbClr val="B7274C"/>
                </a:solidFill>
                <a:cs typeface="Calibri"/>
              </a:rPr>
              <a:t>Pluspunkt Berufsorientierung:</a:t>
            </a:r>
            <a:endParaRPr lang="de-DE" sz="900" b="1" spc="-3" dirty="0">
              <a:solidFill>
                <a:srgbClr val="C00000"/>
              </a:solidFill>
              <a:cs typeface="Calibri Light"/>
            </a:endParaRPr>
          </a:p>
          <a:p>
            <a:pPr marL="8040"/>
            <a:endParaRPr lang="de-DE" sz="800" spc="-3" dirty="0">
              <a:latin typeface="Calibri Light"/>
              <a:cs typeface="Calibri Light"/>
            </a:endParaRPr>
          </a:p>
          <a:p>
            <a:pPr marL="8040"/>
            <a:r>
              <a:rPr lang="de-DE" sz="800" spc="-3" dirty="0">
                <a:latin typeface="Calibri Light"/>
                <a:cs typeface="Calibri Light"/>
              </a:rPr>
              <a:t>Eine fundierte Entscheidung im Hinblick auf den weiteren beruflichen oder schulischen Bildungsweg braucht neben einem Schulabschluss:</a:t>
            </a:r>
          </a:p>
          <a:p>
            <a:pPr marL="8040"/>
            <a:endParaRPr lang="de-DE" sz="800" spc="-3" dirty="0">
              <a:latin typeface="Calibri Light"/>
              <a:cs typeface="Calibri Light"/>
            </a:endParaRPr>
          </a:p>
          <a:p>
            <a:pPr marL="225130" indent="-217090">
              <a:buFont typeface="Arial" panose="020B0604020202020204" pitchFamily="34" charset="0"/>
              <a:buChar char="•"/>
            </a:pPr>
            <a:r>
              <a:rPr lang="de-DE" sz="800" spc="-3" dirty="0">
                <a:latin typeface="Calibri Light"/>
                <a:cs typeface="Calibri Light"/>
              </a:rPr>
              <a:t>Erfahrungen und Einblicke in die berufliche Praxis.</a:t>
            </a:r>
          </a:p>
          <a:p>
            <a:pPr marL="8040"/>
            <a:endParaRPr lang="de-DE" sz="800" spc="-3" dirty="0">
              <a:latin typeface="Calibri Light"/>
              <a:cs typeface="Calibri Light"/>
            </a:endParaRPr>
          </a:p>
          <a:p>
            <a:pPr marL="225130" indent="-217090">
              <a:buFont typeface="Arial" panose="020B0604020202020204" pitchFamily="34" charset="0"/>
              <a:buChar char="•"/>
            </a:pPr>
            <a:r>
              <a:rPr lang="de-DE" sz="800" spc="-3" dirty="0">
                <a:latin typeface="Calibri Light"/>
                <a:cs typeface="Calibri Light"/>
              </a:rPr>
              <a:t>Kenntnis der eigenen Stärken, Begabungen und Neigungen.</a:t>
            </a:r>
          </a:p>
          <a:p>
            <a:pPr marL="8040"/>
            <a:endParaRPr lang="de-DE" sz="800" spc="-3" dirty="0">
              <a:latin typeface="Calibri Light"/>
              <a:cs typeface="Calibri Light"/>
            </a:endParaRPr>
          </a:p>
          <a:p>
            <a:pPr marL="225130" indent="-217090">
              <a:buFont typeface="Arial" panose="020B0604020202020204" pitchFamily="34" charset="0"/>
              <a:buChar char="•"/>
            </a:pPr>
            <a:r>
              <a:rPr lang="de-DE" sz="800" spc="-3" dirty="0">
                <a:latin typeface="Calibri Light"/>
                <a:cs typeface="Calibri Light"/>
              </a:rPr>
              <a:t>Wissen über die zahlreichen Möglichkeiten, die sich bieten.</a:t>
            </a:r>
          </a:p>
          <a:p>
            <a:endParaRPr lang="de-DE" dirty="0"/>
          </a:p>
        </p:txBody>
      </p:sp>
      <p:sp>
        <p:nvSpPr>
          <p:cNvPr id="4" name="Foliennummernplatzhalter 3"/>
          <p:cNvSpPr>
            <a:spLocks noGrp="1"/>
          </p:cNvSpPr>
          <p:nvPr>
            <p:ph type="sldNum" sz="quarter" idx="10"/>
          </p:nvPr>
        </p:nvSpPr>
        <p:spPr/>
        <p:txBody>
          <a:bodyPr/>
          <a:lstStyle/>
          <a:p>
            <a:fld id="{4D316C1E-5EC0-4CDE-9AB9-B866AE7C50E5}" type="slidenum">
              <a:rPr lang="de-DE" smtClean="0"/>
              <a:t>11</a:t>
            </a:fld>
            <a:endParaRPr lang="de-DE"/>
          </a:p>
        </p:txBody>
      </p:sp>
    </p:spTree>
    <p:extLst>
      <p:ext uri="{BB962C8B-B14F-4D97-AF65-F5344CB8AC3E}">
        <p14:creationId xmlns:p14="http://schemas.microsoft.com/office/powerpoint/2010/main" val="1083872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D316C1E-5EC0-4CDE-9AB9-B866AE7C50E5}" type="slidenum">
              <a:rPr lang="de-DE" smtClean="0"/>
              <a:t>12</a:t>
            </a:fld>
            <a:endParaRPr lang="de-DE"/>
          </a:p>
        </p:txBody>
      </p:sp>
    </p:spTree>
    <p:extLst>
      <p:ext uri="{BB962C8B-B14F-4D97-AF65-F5344CB8AC3E}">
        <p14:creationId xmlns:p14="http://schemas.microsoft.com/office/powerpoint/2010/main" val="2375181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800" b="1" dirty="0"/>
              <a:t>Schneller zur Fachhochschulreife</a:t>
            </a:r>
          </a:p>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t>Der Vorteil der FOS liegt auf der Hand: </a:t>
            </a:r>
            <a:r>
              <a:rPr lang="de-DE" sz="800" dirty="0"/>
              <a:t>An der FOS erwirbt man in zwei Jahren die volle Fachhochschulreife (sowohl den schulischen als auch den fachpraktischen Teil) </a:t>
            </a:r>
            <a:r>
              <a:rPr lang="de-DE" sz="800" dirty="0" smtClean="0"/>
              <a:t>genauso schnell wie an der Höheren Berufsfachschule der Berufsbildenden Schule. So kann man schneller als bei anderen Schularten ein Studium an einer Fachhochschule aufnehmen.</a:t>
            </a:r>
          </a:p>
          <a:p>
            <a:r>
              <a:rPr lang="de-DE" sz="800" dirty="0" smtClean="0"/>
              <a:t>Am Gymnasium und an einer Integrierten Gesamtschule dauert es länger,</a:t>
            </a:r>
            <a:r>
              <a:rPr lang="de-DE" sz="800" baseline="0" dirty="0" smtClean="0"/>
              <a:t> bis man mit einem Studium an einer Fachhochschule beginnen kann. Grund: An diesen beiden Schularten erwirbt man lediglich den schulischen Teil der Fachhochschulreife. </a:t>
            </a:r>
            <a:endParaRPr lang="de-DE" sz="800" dirty="0" smtClean="0"/>
          </a:p>
          <a:p>
            <a:endParaRPr lang="de-DE" sz="800" dirty="0" smtClean="0"/>
          </a:p>
          <a:p>
            <a:endParaRPr lang="de-DE" sz="800" dirty="0"/>
          </a:p>
          <a:p>
            <a:r>
              <a:rPr lang="de-DE" sz="800" dirty="0"/>
              <a:t>Die Fachoberschule ist ein mit der Realschule plus organisatorisch verbundener zweijähriger Bildungsgang. Sie wird an über dreißig Standorten in Rheinland-Pfalz angeboten. Je nach Standort werden z. B. die Fachrichtungen Wirtschaft und Verwaltung, Gesundheit oder Technik angeboten. An der FOS werden Unterricht und berufliche Praxis miteinander verknüpft: In der 11. Klasse wird an jeweils drei Tagen der Woche ein Betriebspraktikum in der gewählten Fachrichtung absolviert. An den anderen beiden Tagen und im gesamten 12. Schuljahr besuchen die Jugendlichen den Unterricht in der Schule. Voraussetzung für den Besuch einer FOS ist u. a. ein qualifizierter Sekundarabschluss I („Mittlere Reife“) mit einem Notendurchschnitt von mindestens 3,0</a:t>
            </a:r>
            <a:r>
              <a:rPr lang="de-DE" sz="800" dirty="0" smtClean="0"/>
              <a:t>.</a:t>
            </a:r>
          </a:p>
          <a:p>
            <a:endParaRPr lang="de-DE" sz="800" dirty="0" smtClean="0"/>
          </a:p>
          <a:p>
            <a:r>
              <a:rPr lang="de-DE" sz="800" dirty="0" smtClean="0">
                <a:solidFill>
                  <a:srgbClr val="FF0000"/>
                </a:solidFill>
              </a:rPr>
              <a:t> </a:t>
            </a:r>
            <a:endParaRPr lang="de-DE" sz="800" dirty="0">
              <a:solidFill>
                <a:srgbClr val="FF0000"/>
              </a:solidFill>
            </a:endParaRPr>
          </a:p>
        </p:txBody>
      </p:sp>
      <p:sp>
        <p:nvSpPr>
          <p:cNvPr id="4" name="Foliennummernplatzhalter 3"/>
          <p:cNvSpPr>
            <a:spLocks noGrp="1"/>
          </p:cNvSpPr>
          <p:nvPr>
            <p:ph type="sldNum" sz="quarter" idx="10"/>
          </p:nvPr>
        </p:nvSpPr>
        <p:spPr/>
        <p:txBody>
          <a:bodyPr/>
          <a:lstStyle/>
          <a:p>
            <a:fld id="{4D316C1E-5EC0-4CDE-9AB9-B866AE7C50E5}" type="slidenum">
              <a:rPr lang="de-DE" smtClean="0"/>
              <a:t>13</a:t>
            </a:fld>
            <a:endParaRPr lang="de-DE"/>
          </a:p>
        </p:txBody>
      </p:sp>
    </p:spTree>
    <p:extLst>
      <p:ext uri="{BB962C8B-B14F-4D97-AF65-F5344CB8AC3E}">
        <p14:creationId xmlns:p14="http://schemas.microsoft.com/office/powerpoint/2010/main" val="1467565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D316C1E-5EC0-4CDE-9AB9-B866AE7C50E5}" type="slidenum">
              <a:rPr lang="de-DE" smtClean="0"/>
              <a:t>14</a:t>
            </a:fld>
            <a:endParaRPr lang="de-DE"/>
          </a:p>
        </p:txBody>
      </p:sp>
    </p:spTree>
    <p:extLst>
      <p:ext uri="{BB962C8B-B14F-4D97-AF65-F5344CB8AC3E}">
        <p14:creationId xmlns:p14="http://schemas.microsoft.com/office/powerpoint/2010/main" val="254475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D316C1E-5EC0-4CDE-9AB9-B866AE7C50E5}" type="slidenum">
              <a:rPr lang="de-DE" smtClean="0"/>
              <a:t>15</a:t>
            </a:fld>
            <a:endParaRPr lang="de-DE"/>
          </a:p>
        </p:txBody>
      </p:sp>
    </p:spTree>
    <p:extLst>
      <p:ext uri="{BB962C8B-B14F-4D97-AF65-F5344CB8AC3E}">
        <p14:creationId xmlns:p14="http://schemas.microsoft.com/office/powerpoint/2010/main" val="2954853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8040"/>
            <a:r>
              <a:rPr lang="de-DE" sz="900" b="1" spc="-6" dirty="0">
                <a:solidFill>
                  <a:srgbClr val="B7274C"/>
                </a:solidFill>
                <a:cs typeface="Calibri"/>
              </a:rPr>
              <a:t>Neigungs- und Begabungsorientierung</a:t>
            </a:r>
            <a:endParaRPr lang="de-DE" sz="900" dirty="0">
              <a:cs typeface="Calibri"/>
            </a:endParaRPr>
          </a:p>
          <a:p>
            <a:pPr marL="8040"/>
            <a:r>
              <a:rPr lang="de-DE" sz="800" spc="-3" dirty="0">
                <a:solidFill>
                  <a:prstClr val="black"/>
                </a:solidFill>
                <a:latin typeface="Calibri Light"/>
                <a:cs typeface="Calibri Light"/>
              </a:rPr>
              <a:t>Durch individuelle Förderung und ein breites Wahlpflichtfachangebot wird auf die individuellen Voraussetzung der Schülerinnen und Schüler bestmöglich eingegangen.  </a:t>
            </a:r>
          </a:p>
          <a:p>
            <a:pPr marL="8040"/>
            <a:r>
              <a:rPr lang="de-DE" sz="900" b="1" spc="-6" dirty="0">
                <a:solidFill>
                  <a:srgbClr val="B7274C"/>
                </a:solidFill>
                <a:cs typeface="Calibri"/>
              </a:rPr>
              <a:t>Berufsorientierung</a:t>
            </a:r>
            <a:endParaRPr lang="de-DE" sz="900" dirty="0">
              <a:cs typeface="Calibri"/>
            </a:endParaRPr>
          </a:p>
          <a:p>
            <a:pPr marL="8040"/>
            <a:r>
              <a:rPr lang="de-DE" sz="800" spc="-3" dirty="0">
                <a:solidFill>
                  <a:prstClr val="black"/>
                </a:solidFill>
                <a:latin typeface="Calibri Light"/>
                <a:cs typeface="Calibri Light"/>
              </a:rPr>
              <a:t>Eine passgenaue und fundierte Entscheidung für den weiteren schulischen oder beruflichen Bildungsweg basiert auf einer Vielzahl an Kenntnissen, Kompetenzen und Erfahrungen. </a:t>
            </a:r>
            <a:endParaRPr lang="de-DE" sz="800" spc="-3" dirty="0" smtClean="0">
              <a:solidFill>
                <a:prstClr val="black"/>
              </a:solidFill>
              <a:latin typeface="Calibri Light"/>
              <a:cs typeface="Calibri Light"/>
            </a:endParaRPr>
          </a:p>
          <a:p>
            <a:pPr marL="8040"/>
            <a:endParaRPr lang="de-DE" sz="800" spc="-3" dirty="0" smtClean="0">
              <a:solidFill>
                <a:prstClr val="black"/>
              </a:solidFill>
              <a:latin typeface="Calibri Light"/>
              <a:cs typeface="Calibri Light"/>
            </a:endParaRPr>
          </a:p>
          <a:p>
            <a:pPr marL="8040"/>
            <a:r>
              <a:rPr lang="de-DE" sz="800" spc="-3" dirty="0" smtClean="0">
                <a:solidFill>
                  <a:prstClr val="black"/>
                </a:solidFill>
                <a:latin typeface="Calibri Light"/>
                <a:cs typeface="Calibri Light"/>
              </a:rPr>
              <a:t>*HBF (Höhere Berufsfachschule an Berufsbildenden Schulen): Die HBF führt zu einer vollschulischen Berufsqualifikation und bietet die Möglichkeit, den schulischen Teil der Fachhochschulreife zu erwerben. Die HBF wird im Vollzeitunterricht geführt und dauert 2 Jahre. Sie gliedert sich in folgende Fachrichtungen, z. B.: </a:t>
            </a:r>
          </a:p>
          <a:p>
            <a:pPr marL="8040"/>
            <a:endParaRPr lang="de-DE" sz="800" spc="-3" dirty="0" smtClean="0">
              <a:solidFill>
                <a:prstClr val="black"/>
              </a:solidFill>
              <a:latin typeface="Calibri Light"/>
              <a:cs typeface="Calibri Light"/>
            </a:endParaRPr>
          </a:p>
          <a:p>
            <a:pPr marL="8040"/>
            <a:r>
              <a:rPr lang="de-DE" sz="800" spc="-3" dirty="0" smtClean="0">
                <a:solidFill>
                  <a:prstClr val="black"/>
                </a:solidFill>
                <a:latin typeface="Calibri Light"/>
                <a:cs typeface="Calibri Light"/>
              </a:rPr>
              <a:t>Automatisierungstechnik und Mechatronik</a:t>
            </a:r>
          </a:p>
          <a:p>
            <a:pPr marL="8040"/>
            <a:r>
              <a:rPr lang="de-DE" sz="800" spc="-3" dirty="0" smtClean="0">
                <a:solidFill>
                  <a:prstClr val="black"/>
                </a:solidFill>
                <a:latin typeface="Calibri Light"/>
                <a:cs typeface="Calibri Light"/>
              </a:rPr>
              <a:t>Design und visuelle Kommunikation</a:t>
            </a:r>
          </a:p>
          <a:p>
            <a:pPr marL="8040"/>
            <a:r>
              <a:rPr lang="de-DE" sz="800" spc="-3" dirty="0" smtClean="0">
                <a:solidFill>
                  <a:prstClr val="black"/>
                </a:solidFill>
                <a:latin typeface="Calibri Light"/>
                <a:cs typeface="Calibri Light"/>
              </a:rPr>
              <a:t>Energiesystemtechnik und Energiesystemmarketing</a:t>
            </a:r>
          </a:p>
          <a:p>
            <a:pPr marL="8040"/>
            <a:r>
              <a:rPr lang="de-DE" sz="800" spc="-3" dirty="0" smtClean="0">
                <a:solidFill>
                  <a:prstClr val="black"/>
                </a:solidFill>
                <a:latin typeface="Calibri Light"/>
                <a:cs typeface="Calibri Light"/>
              </a:rPr>
              <a:t>Solartechnik</a:t>
            </a:r>
          </a:p>
          <a:p>
            <a:pPr marL="8040"/>
            <a:r>
              <a:rPr lang="de-DE" sz="800" spc="-3" dirty="0" err="1" smtClean="0">
                <a:solidFill>
                  <a:prstClr val="black"/>
                </a:solidFill>
                <a:latin typeface="Calibri Light"/>
                <a:cs typeface="Calibri Light"/>
              </a:rPr>
              <a:t>Facilitymanagement</a:t>
            </a:r>
            <a:endParaRPr lang="de-DE" sz="800" spc="-3" dirty="0" smtClean="0">
              <a:solidFill>
                <a:prstClr val="black"/>
              </a:solidFill>
              <a:latin typeface="Calibri Light"/>
              <a:cs typeface="Calibri Light"/>
            </a:endParaRPr>
          </a:p>
          <a:p>
            <a:pPr marL="8040"/>
            <a:r>
              <a:rPr lang="de-DE" sz="800" spc="-3" dirty="0" smtClean="0">
                <a:solidFill>
                  <a:prstClr val="black"/>
                </a:solidFill>
                <a:latin typeface="Calibri Light"/>
                <a:cs typeface="Calibri Light"/>
              </a:rPr>
              <a:t>Fremdsprachen und Bürokommunikation</a:t>
            </a:r>
          </a:p>
          <a:p>
            <a:pPr marL="8040"/>
            <a:endParaRPr lang="de-DE" sz="800" spc="-3" dirty="0" smtClean="0">
              <a:solidFill>
                <a:prstClr val="black"/>
              </a:solidFill>
              <a:latin typeface="Calibri Light"/>
              <a:cs typeface="Calibri Light"/>
            </a:endParaRPr>
          </a:p>
          <a:p>
            <a:pPr marL="8040"/>
            <a:endParaRPr lang="de-DE" sz="800" spc="-3" dirty="0" smtClean="0">
              <a:solidFill>
                <a:prstClr val="black"/>
              </a:solidFill>
              <a:latin typeface="Calibri Light"/>
              <a:cs typeface="Calibri Light"/>
            </a:endParaRPr>
          </a:p>
          <a:p>
            <a:pPr marL="8040"/>
            <a:endParaRPr lang="de-DE" sz="800" spc="-3" dirty="0" smtClean="0">
              <a:solidFill>
                <a:prstClr val="black"/>
              </a:solidFill>
              <a:latin typeface="Calibri Light"/>
              <a:cs typeface="Calibri Light"/>
            </a:endParaRPr>
          </a:p>
          <a:p>
            <a:pPr marL="8040"/>
            <a:r>
              <a:rPr lang="de-DE" sz="800" spc="-3" dirty="0" smtClean="0">
                <a:solidFill>
                  <a:prstClr val="black"/>
                </a:solidFill>
                <a:latin typeface="Calibri Light"/>
                <a:cs typeface="Calibri Light"/>
              </a:rPr>
              <a:t> </a:t>
            </a:r>
            <a:endParaRPr lang="de-DE" sz="800" spc="-3" dirty="0">
              <a:latin typeface="Calibri Light"/>
              <a:cs typeface="Calibri Light"/>
            </a:endParaRPr>
          </a:p>
          <a:p>
            <a:pPr marL="8040"/>
            <a:endParaRPr lang="de-DE" sz="800" spc="-3" dirty="0">
              <a:latin typeface="Calibri Light"/>
              <a:cs typeface="Calibri Light"/>
            </a:endParaRPr>
          </a:p>
          <a:p>
            <a:endParaRPr lang="de-DE" dirty="0"/>
          </a:p>
        </p:txBody>
      </p:sp>
      <p:sp>
        <p:nvSpPr>
          <p:cNvPr id="4" name="Foliennummernplatzhalter 3"/>
          <p:cNvSpPr>
            <a:spLocks noGrp="1"/>
          </p:cNvSpPr>
          <p:nvPr>
            <p:ph type="sldNum" sz="quarter" idx="10"/>
          </p:nvPr>
        </p:nvSpPr>
        <p:spPr/>
        <p:txBody>
          <a:bodyPr/>
          <a:lstStyle/>
          <a:p>
            <a:fld id="{4D316C1E-5EC0-4CDE-9AB9-B866AE7C50E5}" type="slidenum">
              <a:rPr lang="de-DE" smtClean="0"/>
              <a:t>16</a:t>
            </a:fld>
            <a:endParaRPr lang="de-DE"/>
          </a:p>
        </p:txBody>
      </p:sp>
    </p:spTree>
    <p:extLst>
      <p:ext uri="{BB962C8B-B14F-4D97-AF65-F5344CB8AC3E}">
        <p14:creationId xmlns:p14="http://schemas.microsoft.com/office/powerpoint/2010/main" val="1608389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D316C1E-5EC0-4CDE-9AB9-B866AE7C50E5}" type="slidenum">
              <a:rPr lang="de-DE" smtClean="0"/>
              <a:t>17</a:t>
            </a:fld>
            <a:endParaRPr lang="de-DE"/>
          </a:p>
        </p:txBody>
      </p:sp>
    </p:spTree>
    <p:extLst>
      <p:ext uri="{BB962C8B-B14F-4D97-AF65-F5344CB8AC3E}">
        <p14:creationId xmlns:p14="http://schemas.microsoft.com/office/powerpoint/2010/main" val="3269236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D316C1E-5EC0-4CDE-9AB9-B866AE7C50E5}" type="slidenum">
              <a:rPr lang="de-DE" smtClean="0"/>
              <a:t>2</a:t>
            </a:fld>
            <a:endParaRPr lang="de-DE"/>
          </a:p>
        </p:txBody>
      </p:sp>
    </p:spTree>
    <p:extLst>
      <p:ext uri="{BB962C8B-B14F-4D97-AF65-F5344CB8AC3E}">
        <p14:creationId xmlns:p14="http://schemas.microsoft.com/office/powerpoint/2010/main" val="2794136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578907">
              <a:defRPr/>
            </a:pPr>
            <a:r>
              <a:rPr lang="de-DE" b="1" i="1" dirty="0" smtClean="0"/>
              <a:t>Bildungsministerin Dr. Stefanie </a:t>
            </a:r>
            <a:r>
              <a:rPr lang="de-DE" b="1" i="1" dirty="0" err="1" smtClean="0"/>
              <a:t>Hubig</a:t>
            </a:r>
            <a:r>
              <a:rPr lang="de-DE" b="1" i="1" dirty="0" smtClean="0"/>
              <a:t> anlässlich des Besuchs der RS+ Adolf-Diesterweg in</a:t>
            </a:r>
          </a:p>
          <a:p>
            <a:pPr defTabSz="578907">
              <a:defRPr/>
            </a:pPr>
            <a:r>
              <a:rPr lang="de-DE" b="1" i="1" dirty="0" smtClean="0"/>
              <a:t>Ludwigshafen im Rahmen der Wochen der Realschulen plus (22.10.2018)</a:t>
            </a:r>
            <a:endParaRPr lang="de-DE" b="1" dirty="0" smtClean="0"/>
          </a:p>
          <a:p>
            <a:pPr defTabSz="578907">
              <a:defRPr/>
            </a:pPr>
            <a:endParaRPr lang="de-DE" i="1" dirty="0" smtClean="0"/>
          </a:p>
          <a:p>
            <a:pPr defTabSz="578907">
              <a:defRPr/>
            </a:pPr>
            <a:endParaRPr lang="de-DE" i="1" dirty="0" smtClean="0"/>
          </a:p>
          <a:p>
            <a:pPr defTabSz="578907">
              <a:defRPr/>
            </a:pPr>
            <a:r>
              <a:rPr lang="de-DE" i="0" dirty="0" smtClean="0"/>
              <a:t>„Die Realschulen plus, die seit fast zehn Jahren zu den tragenden Säulen des rheinlandpfälzischen Bildungssystems gehören, sind bundesweit einzigartig. Mit ihren</a:t>
            </a:r>
          </a:p>
          <a:p>
            <a:pPr defTabSz="578907">
              <a:defRPr/>
            </a:pPr>
            <a:r>
              <a:rPr lang="de-DE" i="0" dirty="0" smtClean="0"/>
              <a:t>umfangreichen Bildungsangeboten, die theoretische und praxisbezogene</a:t>
            </a:r>
          </a:p>
          <a:p>
            <a:pPr defTabSz="578907">
              <a:defRPr/>
            </a:pPr>
            <a:r>
              <a:rPr lang="de-DE" i="0" dirty="0" smtClean="0"/>
              <a:t>Unterrichtsinhalte verbinden, stehen unsere Realschulen plus für Durchlässigkeit und</a:t>
            </a:r>
          </a:p>
          <a:p>
            <a:pPr defTabSz="578907">
              <a:defRPr/>
            </a:pPr>
            <a:r>
              <a:rPr lang="de-DE" i="0" dirty="0" smtClean="0"/>
              <a:t>Aufstiegschancen. Die Schülerinnen und Schüler können nach der 9. Klasse die</a:t>
            </a:r>
          </a:p>
          <a:p>
            <a:pPr defTabSz="578907">
              <a:defRPr/>
            </a:pPr>
            <a:r>
              <a:rPr lang="de-DE" i="0" dirty="0" smtClean="0"/>
              <a:t>Berufsreife erwerben oder nach der 10. Klasse mit dem Sekundarabschluss I</a:t>
            </a:r>
          </a:p>
          <a:p>
            <a:pPr defTabSz="578907">
              <a:defRPr/>
            </a:pPr>
            <a:r>
              <a:rPr lang="de-DE" i="0" dirty="0" smtClean="0"/>
              <a:t>abschließen. Einige Realschulen plus sind organisatorisch außerdem mit einer</a:t>
            </a:r>
          </a:p>
          <a:p>
            <a:pPr defTabSz="578907">
              <a:defRPr/>
            </a:pPr>
            <a:r>
              <a:rPr lang="de-DE" i="0" dirty="0" smtClean="0"/>
              <a:t>Fachoberschule verbunden. Hier können Schülerinnen und Schüler auch die</a:t>
            </a:r>
          </a:p>
          <a:p>
            <a:pPr defTabSz="578907">
              <a:defRPr/>
            </a:pPr>
            <a:r>
              <a:rPr lang="de-DE" i="0" dirty="0" smtClean="0"/>
              <a:t>Fachhochschulreife erreichen.“</a:t>
            </a:r>
          </a:p>
          <a:p>
            <a:pPr defTabSz="578907">
              <a:defRPr/>
            </a:pPr>
            <a:endParaRPr lang="de-DE" i="1" dirty="0" smtClean="0"/>
          </a:p>
        </p:txBody>
      </p:sp>
      <p:sp>
        <p:nvSpPr>
          <p:cNvPr id="4" name="Foliennummernplatzhalter 3"/>
          <p:cNvSpPr>
            <a:spLocks noGrp="1"/>
          </p:cNvSpPr>
          <p:nvPr>
            <p:ph type="sldNum" sz="quarter" idx="10"/>
          </p:nvPr>
        </p:nvSpPr>
        <p:spPr/>
        <p:txBody>
          <a:bodyPr/>
          <a:lstStyle/>
          <a:p>
            <a:fld id="{4D316C1E-5EC0-4CDE-9AB9-B866AE7C50E5}" type="slidenum">
              <a:rPr lang="de-DE" smtClean="0"/>
              <a:t>3</a:t>
            </a:fld>
            <a:endParaRPr lang="de-DE"/>
          </a:p>
        </p:txBody>
      </p:sp>
    </p:spTree>
    <p:extLst>
      <p:ext uri="{BB962C8B-B14F-4D97-AF65-F5344CB8AC3E}">
        <p14:creationId xmlns:p14="http://schemas.microsoft.com/office/powerpoint/2010/main" val="3121106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D316C1E-5EC0-4CDE-9AB9-B866AE7C50E5}" type="slidenum">
              <a:rPr lang="de-DE" smtClean="0"/>
              <a:t>4</a:t>
            </a:fld>
            <a:endParaRPr lang="de-DE"/>
          </a:p>
        </p:txBody>
      </p:sp>
    </p:spTree>
    <p:extLst>
      <p:ext uri="{BB962C8B-B14F-4D97-AF65-F5344CB8AC3E}">
        <p14:creationId xmlns:p14="http://schemas.microsoft.com/office/powerpoint/2010/main" val="2053580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800" dirty="0"/>
              <a:t>An den Realschulen plus können die Schülerinnen und Schüler nach der 9. Klasse die Berufsreife (früher „Hauptschulabschluss“) erwerben </a:t>
            </a:r>
            <a:r>
              <a:rPr lang="de-DE" sz="800" dirty="0" smtClean="0"/>
              <a:t>oder nach der 10. Klasse </a:t>
            </a:r>
            <a:r>
              <a:rPr lang="de-DE" sz="800" dirty="0"/>
              <a:t>mit dem qualifizierten Sekundarabschluss I (früher „Mittlere Reife“) abschließen. </a:t>
            </a:r>
            <a:endParaRPr lang="de-DE" sz="800" dirty="0" smtClean="0"/>
          </a:p>
          <a:p>
            <a:endParaRPr lang="de-DE" sz="800" dirty="0" smtClean="0"/>
          </a:p>
          <a:p>
            <a:r>
              <a:rPr lang="de-DE" sz="800" dirty="0" smtClean="0"/>
              <a:t>Die </a:t>
            </a:r>
            <a:r>
              <a:rPr lang="de-DE" sz="800" dirty="0"/>
              <a:t>Schullaufbahn und der erreichbare Schulabschluss werden mit der Realschule plus möglichst lange offengehalten. Einige Realschulen plus sind organisatorisch mit einer Fachoberschule (FOS) verbunden. Hier können Schülerinnen und Schüler die Fachhochschulreife erreichen</a:t>
            </a:r>
            <a:r>
              <a:rPr lang="de-DE" sz="800" dirty="0" smtClean="0"/>
              <a:t>.</a:t>
            </a:r>
          </a:p>
          <a:p>
            <a:endParaRPr lang="de-DE" sz="800" dirty="0" smtClean="0"/>
          </a:p>
          <a:p>
            <a:endParaRPr lang="de-DE" sz="800" dirty="0"/>
          </a:p>
          <a:p>
            <a:endParaRPr lang="de-DE" sz="800" dirty="0"/>
          </a:p>
          <a:p>
            <a:endParaRPr lang="de-DE" sz="800" dirty="0"/>
          </a:p>
        </p:txBody>
      </p:sp>
      <p:sp>
        <p:nvSpPr>
          <p:cNvPr id="4" name="Foliennummernplatzhalter 3"/>
          <p:cNvSpPr>
            <a:spLocks noGrp="1"/>
          </p:cNvSpPr>
          <p:nvPr>
            <p:ph type="sldNum" sz="quarter" idx="10"/>
          </p:nvPr>
        </p:nvSpPr>
        <p:spPr/>
        <p:txBody>
          <a:bodyPr/>
          <a:lstStyle/>
          <a:p>
            <a:fld id="{4D316C1E-5EC0-4CDE-9AB9-B866AE7C50E5}" type="slidenum">
              <a:rPr lang="de-DE" smtClean="0"/>
              <a:t>5</a:t>
            </a:fld>
            <a:endParaRPr lang="de-DE"/>
          </a:p>
        </p:txBody>
      </p:sp>
    </p:spTree>
    <p:extLst>
      <p:ext uri="{BB962C8B-B14F-4D97-AF65-F5344CB8AC3E}">
        <p14:creationId xmlns:p14="http://schemas.microsoft.com/office/powerpoint/2010/main" val="4119487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8040" defTabSz="578907">
              <a:defRPr/>
            </a:pPr>
            <a:r>
              <a:rPr lang="de-DE" sz="800" dirty="0"/>
              <a:t>An den rheinland-pfälzischen Schulen findet in der Orientierungsstufe zwischen den Klassenstufen 5 und 6 keine Versetzung statt. Es gibt also auch kein Sitzenbleiben. Gleichzeitig wird in dieser Stufe in allen Schularten nach dem gleichen Lehrplan unterrichtet. Jede weiterführende Schule in Rheinland-Pfalz ermöglicht </a:t>
            </a:r>
            <a:r>
              <a:rPr lang="de-DE" sz="800" dirty="0" smtClean="0"/>
              <a:t>mindestens </a:t>
            </a:r>
            <a:r>
              <a:rPr lang="de-DE" sz="800" dirty="0"/>
              <a:t>den Sekundarabschluss I. </a:t>
            </a:r>
            <a:r>
              <a:rPr lang="de-DE" sz="800" dirty="0" smtClean="0"/>
              <a:t>Für </a:t>
            </a:r>
            <a:r>
              <a:rPr lang="de-DE" sz="800" dirty="0"/>
              <a:t>Absolventinnen und Absolventen der Realschule plus gibt es nach der 10. Klasse viele Möglichkeiten. Es stehen verschiedene schulische und berufliche Wege offen, die zu weiteren Schulabschlüssen, zur Hochschulreife und zum Studium führen können.</a:t>
            </a:r>
            <a:endParaRPr lang="de-DE" dirty="0" smtClean="0"/>
          </a:p>
          <a:p>
            <a:pPr marL="8040"/>
            <a:endParaRPr lang="de-DE" sz="800" spc="-3" dirty="0">
              <a:latin typeface="Calibri Light"/>
              <a:cs typeface="Calibri Light"/>
            </a:endParaRPr>
          </a:p>
          <a:p>
            <a:pPr marL="8040"/>
            <a:endParaRPr lang="de-DE" sz="800" spc="-3" dirty="0">
              <a:latin typeface="Calibri Light"/>
              <a:cs typeface="Calibri Light"/>
            </a:endParaRPr>
          </a:p>
          <a:p>
            <a:pPr marL="8040"/>
            <a:r>
              <a:rPr lang="de-DE" sz="800" spc="-3" dirty="0">
                <a:latin typeface="Calibri Light"/>
                <a:cs typeface="Calibri Light"/>
              </a:rPr>
              <a:t>Nach Besuch der RS+ stehen neben der beruflichen Qualifizierung </a:t>
            </a:r>
            <a:r>
              <a:rPr lang="de-DE" sz="800" u="sng" spc="-3" dirty="0">
                <a:latin typeface="Calibri Light"/>
                <a:cs typeface="Calibri Light"/>
              </a:rPr>
              <a:t>viele weitere schulische Bildungswege</a:t>
            </a:r>
            <a:r>
              <a:rPr lang="de-DE" sz="800" spc="-3" dirty="0">
                <a:latin typeface="Calibri Light"/>
                <a:cs typeface="Calibri Light"/>
              </a:rPr>
              <a:t> offen, die zu allen Abschlüssen führen wie z. B.:</a:t>
            </a:r>
          </a:p>
          <a:p>
            <a:pPr marL="8040"/>
            <a:endParaRPr lang="de-DE" sz="800" spc="-3" dirty="0">
              <a:latin typeface="Calibri Light"/>
              <a:cs typeface="Calibri Light"/>
            </a:endParaRPr>
          </a:p>
          <a:p>
            <a:pPr marL="8040"/>
            <a:r>
              <a:rPr lang="de-DE" sz="800" b="1" spc="-3" dirty="0">
                <a:latin typeface="Calibri Light"/>
                <a:cs typeface="Calibri Light"/>
              </a:rPr>
              <a:t>Mit Abschluss </a:t>
            </a:r>
            <a:r>
              <a:rPr lang="de-DE" sz="800" b="1" u="sng" spc="-3" dirty="0">
                <a:latin typeface="Calibri Light"/>
                <a:cs typeface="Calibri Light"/>
              </a:rPr>
              <a:t>Berufsreife</a:t>
            </a:r>
          </a:p>
          <a:p>
            <a:pPr marL="225130" indent="-217090">
              <a:buFont typeface="Arial" panose="020B0604020202020204" pitchFamily="34" charset="0"/>
              <a:buChar char="•"/>
            </a:pPr>
            <a:r>
              <a:rPr lang="de-DE" sz="800" spc="-3" dirty="0">
                <a:latin typeface="Calibri Light"/>
                <a:cs typeface="Calibri Light"/>
              </a:rPr>
              <a:t>Berufsfachschule I und II	</a:t>
            </a:r>
            <a:r>
              <a:rPr lang="de-DE" sz="800" spc="-3" dirty="0">
                <a:latin typeface="Calibri Light"/>
                <a:cs typeface="Calibri Light"/>
                <a:sym typeface="Wingdings" panose="05000000000000000000" pitchFamily="2" charset="2"/>
              </a:rPr>
              <a:t> in 2 Jahren zum qualifizierten Sekundarabschluss I</a:t>
            </a:r>
          </a:p>
          <a:p>
            <a:pPr marL="8040"/>
            <a:endParaRPr lang="de-DE" sz="800" spc="-3" dirty="0">
              <a:latin typeface="Calibri Light"/>
              <a:cs typeface="Calibri Light"/>
              <a:sym typeface="Wingdings" panose="05000000000000000000" pitchFamily="2" charset="2"/>
            </a:endParaRPr>
          </a:p>
          <a:p>
            <a:pPr marL="8040"/>
            <a:r>
              <a:rPr lang="de-DE" sz="800" b="1" spc="-3" dirty="0">
                <a:latin typeface="Calibri Light"/>
                <a:cs typeface="Calibri Light"/>
              </a:rPr>
              <a:t>Mit </a:t>
            </a:r>
            <a:r>
              <a:rPr lang="de-DE" sz="800" b="1" u="sng" spc="-3" dirty="0">
                <a:latin typeface="Calibri Light"/>
                <a:cs typeface="Calibri Light"/>
              </a:rPr>
              <a:t>qualifiziertem Sekundarabschluss I</a:t>
            </a:r>
          </a:p>
          <a:p>
            <a:pPr marL="225130" indent="-217090">
              <a:buFont typeface="Arial" panose="020B0604020202020204" pitchFamily="34" charset="0"/>
              <a:buChar char="•"/>
            </a:pPr>
            <a:r>
              <a:rPr lang="de-DE" sz="800" spc="-3" dirty="0">
                <a:latin typeface="Calibri Light"/>
                <a:cs typeface="Calibri Light"/>
              </a:rPr>
              <a:t>Fachoberschule 	</a:t>
            </a:r>
            <a:r>
              <a:rPr lang="de-DE" sz="800" spc="-3" dirty="0" smtClean="0">
                <a:latin typeface="Calibri Light"/>
                <a:cs typeface="Calibri Light"/>
                <a:sym typeface="Wingdings" panose="05000000000000000000" pitchFamily="2" charset="2"/>
              </a:rPr>
              <a:t> </a:t>
            </a:r>
            <a:r>
              <a:rPr lang="de-DE" sz="800" spc="-3" dirty="0">
                <a:latin typeface="Calibri Light"/>
                <a:cs typeface="Calibri Light"/>
                <a:sym typeface="Wingdings" panose="05000000000000000000" pitchFamily="2" charset="2"/>
              </a:rPr>
              <a:t>in 2 Jahren zu vollen Fachhochschulreife (theoretischer + fachpraktischer Teil)</a:t>
            </a:r>
          </a:p>
          <a:p>
            <a:pPr marL="8040"/>
            <a:r>
              <a:rPr lang="de-DE" sz="800" spc="-3" dirty="0">
                <a:latin typeface="Calibri Light"/>
                <a:cs typeface="Calibri Light"/>
                <a:sym typeface="Wingdings" panose="05000000000000000000" pitchFamily="2" charset="2"/>
              </a:rPr>
              <a:t>oder</a:t>
            </a:r>
          </a:p>
          <a:p>
            <a:pPr marL="225130" indent="-217090">
              <a:buFont typeface="Arial" panose="020B0604020202020204" pitchFamily="34" charset="0"/>
              <a:buChar char="•"/>
            </a:pPr>
            <a:r>
              <a:rPr lang="de-DE" sz="800" spc="-3" dirty="0">
                <a:latin typeface="Calibri Light"/>
                <a:cs typeface="Calibri Light"/>
              </a:rPr>
              <a:t>Höhere Berufsfachschule	</a:t>
            </a:r>
            <a:r>
              <a:rPr lang="de-DE" sz="800" spc="-3" dirty="0">
                <a:latin typeface="Calibri Light"/>
                <a:cs typeface="Calibri Light"/>
                <a:sym typeface="Wingdings" panose="05000000000000000000" pitchFamily="2" charset="2"/>
              </a:rPr>
              <a:t> in 2 Jahren zu einer beruflichen Vollqualifikation mit der Option zum Erwerb der Fachhochschulreife </a:t>
            </a:r>
          </a:p>
          <a:p>
            <a:pPr marL="8040"/>
            <a:r>
              <a:rPr lang="de-DE" sz="800" spc="-3" dirty="0">
                <a:latin typeface="Calibri Light"/>
                <a:cs typeface="Calibri Light"/>
                <a:sym typeface="Wingdings" panose="05000000000000000000" pitchFamily="2" charset="2"/>
              </a:rPr>
              <a:t>oder</a:t>
            </a:r>
          </a:p>
          <a:p>
            <a:pPr marL="225130" indent="-217090">
              <a:buFont typeface="Arial" panose="020B0604020202020204" pitchFamily="34" charset="0"/>
              <a:buChar char="•"/>
            </a:pPr>
            <a:r>
              <a:rPr lang="de-DE" sz="800" spc="-3" dirty="0">
                <a:latin typeface="Calibri Light"/>
                <a:cs typeface="Calibri Light"/>
                <a:sym typeface="Wingdings" panose="05000000000000000000" pitchFamily="2" charset="2"/>
              </a:rPr>
              <a:t>Berufliches Gymnasium		</a:t>
            </a:r>
          </a:p>
          <a:p>
            <a:pPr marL="225130" indent="-217090">
              <a:buFont typeface="Arial" panose="020B0604020202020204" pitchFamily="34" charset="0"/>
              <a:buChar char="•"/>
            </a:pPr>
            <a:r>
              <a:rPr lang="de-DE" sz="800" spc="-3" dirty="0">
                <a:latin typeface="Calibri Light"/>
                <a:cs typeface="Calibri Light"/>
                <a:sym typeface="Wingdings" panose="05000000000000000000" pitchFamily="2" charset="2"/>
              </a:rPr>
              <a:t>Integrierte Gesamtschule	 in 3 Jahren zur Allgemeinen Hochschulreife</a:t>
            </a:r>
          </a:p>
          <a:p>
            <a:pPr marL="225130" indent="-217090">
              <a:buFont typeface="Arial" panose="020B0604020202020204" pitchFamily="34" charset="0"/>
              <a:buChar char="•"/>
            </a:pPr>
            <a:r>
              <a:rPr lang="de-DE" sz="800" spc="-3" dirty="0">
                <a:latin typeface="Calibri Light"/>
                <a:cs typeface="Calibri Light"/>
                <a:sym typeface="Wingdings" panose="05000000000000000000" pitchFamily="2" charset="2"/>
              </a:rPr>
              <a:t>Gymnasium</a:t>
            </a:r>
          </a:p>
          <a:p>
            <a:endParaRPr lang="de-DE" dirty="0"/>
          </a:p>
        </p:txBody>
      </p:sp>
      <p:sp>
        <p:nvSpPr>
          <p:cNvPr id="4" name="Foliennummernplatzhalter 3"/>
          <p:cNvSpPr>
            <a:spLocks noGrp="1"/>
          </p:cNvSpPr>
          <p:nvPr>
            <p:ph type="sldNum" sz="quarter" idx="10"/>
          </p:nvPr>
        </p:nvSpPr>
        <p:spPr/>
        <p:txBody>
          <a:bodyPr/>
          <a:lstStyle/>
          <a:p>
            <a:fld id="{4D316C1E-5EC0-4CDE-9AB9-B866AE7C50E5}" type="slidenum">
              <a:rPr lang="de-DE" smtClean="0"/>
              <a:t>6</a:t>
            </a:fld>
            <a:endParaRPr lang="de-DE"/>
          </a:p>
        </p:txBody>
      </p:sp>
    </p:spTree>
    <p:extLst>
      <p:ext uri="{BB962C8B-B14F-4D97-AF65-F5344CB8AC3E}">
        <p14:creationId xmlns:p14="http://schemas.microsoft.com/office/powerpoint/2010/main" val="2245547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800" b="1" dirty="0"/>
              <a:t>Stärkenorientierte individuelle Förderung</a:t>
            </a:r>
          </a:p>
          <a:p>
            <a:r>
              <a:rPr lang="de-DE" sz="800" dirty="0"/>
              <a:t>Wo sind meine eigenen Fähigkeiten, Neigungen und Interessen? Was sind meine Stärken? Seit einiger Zeit wird an den Realschulen plus die sogenannte „Potenzialanalyse“ durchgeführt. Die Kinder erfahren, wo ihre Begabungen liegen. Durch Gruppen- und Einzelaufgaben sowie durch computergestützte Aufgaben testen die Schülerinnen und Schüler ihre Fertigkeiten. Die Potenzialanalyse Profil AC unterstützt die Entwicklung von Kompetenzen und hilft, das eigene Lernen und die eigene Zukunft zu gestalten. Bei den Übungen werden die Jugendlichen durch speziell geschulte Lehrkräfte beobachtet. Anschließend erhalten sie in Einzelgesprächen eine </a:t>
            </a:r>
            <a:r>
              <a:rPr lang="de-DE" sz="800" dirty="0" smtClean="0"/>
              <a:t>persönliche,</a:t>
            </a:r>
            <a:r>
              <a:rPr lang="de-DE" sz="800" baseline="0" dirty="0" smtClean="0"/>
              <a:t> stärkenorientierte </a:t>
            </a:r>
            <a:r>
              <a:rPr lang="de-DE" sz="800" dirty="0" smtClean="0"/>
              <a:t>Rückmeldung</a:t>
            </a:r>
            <a:r>
              <a:rPr lang="de-DE" sz="800" dirty="0"/>
              <a:t>. Gemeinsam – auch mit den Eltern – wird überlegt, wie einzelne Kompetenzen ausgebaut, für die individuelle Förderung und für die Berufsorientierung genutzt werden können. Das Ergebnis wird schriftlich dokumentiert, und Fortschritte werden</a:t>
            </a:r>
          </a:p>
          <a:p>
            <a:r>
              <a:rPr lang="de-DE" sz="800" dirty="0"/>
              <a:t>überprüft.</a:t>
            </a:r>
          </a:p>
          <a:p>
            <a:endParaRPr lang="de-DE" sz="800" dirty="0"/>
          </a:p>
          <a:p>
            <a:pPr marL="8040"/>
            <a:r>
              <a:rPr lang="de-DE" sz="900" b="1" spc="-6" dirty="0">
                <a:solidFill>
                  <a:srgbClr val="B7274C"/>
                </a:solidFill>
                <a:cs typeface="Calibri"/>
              </a:rPr>
              <a:t>Pluspunkt „individuell </a:t>
            </a:r>
            <a:r>
              <a:rPr lang="de-DE" sz="900" b="1" spc="-6" dirty="0" smtClean="0">
                <a:solidFill>
                  <a:srgbClr val="B7274C"/>
                </a:solidFill>
                <a:cs typeface="Calibri"/>
              </a:rPr>
              <a:t>fordern </a:t>
            </a:r>
            <a:r>
              <a:rPr lang="de-DE" sz="900" b="1" spc="-6" dirty="0">
                <a:solidFill>
                  <a:srgbClr val="B7274C"/>
                </a:solidFill>
                <a:cs typeface="Calibri"/>
              </a:rPr>
              <a:t>und </a:t>
            </a:r>
            <a:r>
              <a:rPr lang="de-DE" sz="900" b="1" spc="-6" dirty="0" smtClean="0">
                <a:solidFill>
                  <a:srgbClr val="B7274C"/>
                </a:solidFill>
                <a:cs typeface="Calibri"/>
              </a:rPr>
              <a:t>fördern</a:t>
            </a:r>
            <a:r>
              <a:rPr lang="de-DE" sz="900" b="1" spc="-6" dirty="0">
                <a:solidFill>
                  <a:srgbClr val="B7274C"/>
                </a:solidFill>
                <a:cs typeface="Calibri"/>
              </a:rPr>
              <a:t>“:</a:t>
            </a:r>
            <a:endParaRPr lang="de-DE" sz="900" b="1" spc="-3" dirty="0">
              <a:solidFill>
                <a:srgbClr val="C00000"/>
              </a:solidFill>
              <a:cs typeface="Calibri Light"/>
            </a:endParaRPr>
          </a:p>
          <a:p>
            <a:pPr marL="8040"/>
            <a:endParaRPr lang="de-DE" sz="800" spc="-3" dirty="0">
              <a:latin typeface="Calibri Light"/>
              <a:cs typeface="Calibri Light"/>
            </a:endParaRPr>
          </a:p>
          <a:p>
            <a:pPr marL="225130" indent="-217090">
              <a:buFont typeface="Wingdings" panose="05000000000000000000" pitchFamily="2" charset="2"/>
              <a:buChar char="ü"/>
            </a:pPr>
            <a:r>
              <a:rPr lang="de-DE" sz="800" spc="-3" dirty="0">
                <a:latin typeface="Calibri Light"/>
                <a:cs typeface="Calibri Light"/>
              </a:rPr>
              <a:t>Jede Realschule plus hat ein Förderkonzept.</a:t>
            </a:r>
          </a:p>
          <a:p>
            <a:pPr marL="8040"/>
            <a:endParaRPr lang="de-DE" sz="800" spc="-3" dirty="0">
              <a:latin typeface="Calibri Light"/>
              <a:cs typeface="Calibri Light"/>
            </a:endParaRPr>
          </a:p>
          <a:p>
            <a:pPr marL="225130" indent="-217090">
              <a:buFont typeface="Wingdings" panose="05000000000000000000" pitchFamily="2" charset="2"/>
              <a:buChar char="ü"/>
            </a:pPr>
            <a:r>
              <a:rPr lang="de-DE" sz="800" spc="-3" dirty="0">
                <a:latin typeface="Calibri Light"/>
                <a:cs typeface="Calibri Light"/>
                <a:sym typeface="Wingdings" panose="05000000000000000000" pitchFamily="2" charset="2"/>
              </a:rPr>
              <a:t>Viele Realschulen plus sind </a:t>
            </a:r>
            <a:r>
              <a:rPr lang="de-DE" sz="800" spc="-3" dirty="0">
                <a:latin typeface="Calibri Light"/>
                <a:cs typeface="Calibri Light"/>
              </a:rPr>
              <a:t>Schwerpunktschule. Die zusätzlichen Personalressourcen kommen der Förderung aller Schülerinnen und Schüler zu Gute.</a:t>
            </a:r>
          </a:p>
          <a:p>
            <a:pPr marL="8040"/>
            <a:endParaRPr lang="de-DE" sz="800" spc="-3" dirty="0">
              <a:latin typeface="Calibri Light"/>
              <a:cs typeface="Calibri Light"/>
            </a:endParaRPr>
          </a:p>
          <a:p>
            <a:pPr marL="225130" indent="-217090">
              <a:buFont typeface="Wingdings" panose="05000000000000000000" pitchFamily="2" charset="2"/>
              <a:buChar char="ü"/>
            </a:pPr>
            <a:r>
              <a:rPr lang="de-DE" sz="800" spc="-3" dirty="0">
                <a:latin typeface="Calibri Light"/>
                <a:cs typeface="Calibri Light"/>
              </a:rPr>
              <a:t>Die meisten Realschulen plus sind Ganztagsschulen und haben auch am Nachmittag viele </a:t>
            </a:r>
            <a:r>
              <a:rPr lang="de-DE" sz="800" spc="-3" dirty="0" err="1">
                <a:latin typeface="Calibri Light"/>
                <a:cs typeface="Calibri Light"/>
              </a:rPr>
              <a:t>Forder</a:t>
            </a:r>
            <a:r>
              <a:rPr lang="de-DE" sz="800" spc="-3" dirty="0">
                <a:latin typeface="Calibri Light"/>
                <a:cs typeface="Calibri Light"/>
              </a:rPr>
              <a:t>- und Förderangebote.</a:t>
            </a:r>
          </a:p>
          <a:p>
            <a:endParaRPr lang="de-DE" dirty="0"/>
          </a:p>
        </p:txBody>
      </p:sp>
      <p:sp>
        <p:nvSpPr>
          <p:cNvPr id="4" name="Foliennummernplatzhalter 3"/>
          <p:cNvSpPr>
            <a:spLocks noGrp="1"/>
          </p:cNvSpPr>
          <p:nvPr>
            <p:ph type="sldNum" sz="quarter" idx="10"/>
          </p:nvPr>
        </p:nvSpPr>
        <p:spPr/>
        <p:txBody>
          <a:bodyPr/>
          <a:lstStyle/>
          <a:p>
            <a:fld id="{4D316C1E-5EC0-4CDE-9AB9-B866AE7C50E5}" type="slidenum">
              <a:rPr lang="de-DE" smtClean="0"/>
              <a:t>7</a:t>
            </a:fld>
            <a:endParaRPr lang="de-DE"/>
          </a:p>
        </p:txBody>
      </p:sp>
    </p:spTree>
    <p:extLst>
      <p:ext uri="{BB962C8B-B14F-4D97-AF65-F5344CB8AC3E}">
        <p14:creationId xmlns:p14="http://schemas.microsoft.com/office/powerpoint/2010/main" val="1644553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D316C1E-5EC0-4CDE-9AB9-B866AE7C50E5}" type="slidenum">
              <a:rPr lang="de-DE" smtClean="0"/>
              <a:t>8</a:t>
            </a:fld>
            <a:endParaRPr lang="de-DE"/>
          </a:p>
        </p:txBody>
      </p:sp>
    </p:spTree>
    <p:extLst>
      <p:ext uri="{BB962C8B-B14F-4D97-AF65-F5344CB8AC3E}">
        <p14:creationId xmlns:p14="http://schemas.microsoft.com/office/powerpoint/2010/main" val="612074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800" dirty="0"/>
              <a:t>Das Wahlpflichtangebot hilft den Schülerinnen und Schülern beim Einstieg in das Berufsleben. Bereits in der 6. Klasse erhalten sie in der Regel ein Orientierungsangebot mit insgesamt vier Wochenstunden. Zur Auswahl stehen Hauswirtschaft und Sozialwesen (HuS), Technik und </a:t>
            </a:r>
            <a:r>
              <a:rPr lang="de-DE" sz="800" dirty="0" smtClean="0"/>
              <a:t>Naturwissenschaft </a:t>
            </a:r>
            <a:r>
              <a:rPr lang="de-DE" sz="800" dirty="0"/>
              <a:t>(TuN), Wirtschaft und Verwaltung (WuV) und Französisch.</a:t>
            </a:r>
          </a:p>
          <a:p>
            <a:r>
              <a:rPr lang="de-DE" sz="800" dirty="0"/>
              <a:t>Hinzu kommt ein großer Pluspunkt: Zusammen mit den jeweiligen Fachinhalten werden Kompetenzen in den Bereichen Ökonomische und Informatische Bildung vermittelt. In der 7. Klasse entscheiden sich die Schülerinnen und Schüler für eines der Fächer. Schulen haben zudem die Möglichkeit, </a:t>
            </a:r>
            <a:r>
              <a:rPr lang="de-DE" sz="800" dirty="0" smtClean="0"/>
              <a:t>zusätzlich schuleigene </a:t>
            </a:r>
            <a:r>
              <a:rPr lang="de-DE" sz="800" dirty="0"/>
              <a:t>Wahlpflichtfächer einzurichten. Dazu können</a:t>
            </a:r>
          </a:p>
          <a:p>
            <a:r>
              <a:rPr lang="de-DE" sz="800" dirty="0"/>
              <a:t>Angebote aus dem Sportbereich, aber auch Fächer wie Darstellendes Spiel oder Textverarbeitung gehören. Die meisten Realschulen plus bieten darüber hinaus mit der Ganztagsschule ein familienfreundliches Angebot und öffnen mehr Raum für praktisches Lernen und Talentförderung.</a:t>
            </a:r>
            <a:endParaRPr lang="de-DE" dirty="0"/>
          </a:p>
        </p:txBody>
      </p:sp>
      <p:sp>
        <p:nvSpPr>
          <p:cNvPr id="4" name="Foliennummernplatzhalter 3"/>
          <p:cNvSpPr>
            <a:spLocks noGrp="1"/>
          </p:cNvSpPr>
          <p:nvPr>
            <p:ph type="sldNum" sz="quarter" idx="10"/>
          </p:nvPr>
        </p:nvSpPr>
        <p:spPr/>
        <p:txBody>
          <a:bodyPr/>
          <a:lstStyle/>
          <a:p>
            <a:fld id="{4D316C1E-5EC0-4CDE-9AB9-B866AE7C50E5}" type="slidenum">
              <a:rPr lang="de-DE" smtClean="0"/>
              <a:t>9</a:t>
            </a:fld>
            <a:endParaRPr lang="de-DE"/>
          </a:p>
        </p:txBody>
      </p:sp>
    </p:spTree>
    <p:extLst>
      <p:ext uri="{BB962C8B-B14F-4D97-AF65-F5344CB8AC3E}">
        <p14:creationId xmlns:p14="http://schemas.microsoft.com/office/powerpoint/2010/main" val="2411064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19200" y="3149600"/>
            <a:ext cx="13817600" cy="213360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438400" y="5689600"/>
            <a:ext cx="11379200" cy="25400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812800" y="2336800"/>
            <a:ext cx="7071360" cy="670560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8371840" y="2336800"/>
            <a:ext cx="7071360" cy="670560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9/25/2023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8928100"/>
            <a:ext cx="16256000" cy="1231900"/>
          </a:xfrm>
          <a:custGeom>
            <a:avLst/>
            <a:gdLst/>
            <a:ahLst/>
            <a:cxnLst/>
            <a:rect l="l" t="t" r="r" b="b"/>
            <a:pathLst>
              <a:path w="16256000" h="1231900">
                <a:moveTo>
                  <a:pt x="0" y="1231900"/>
                </a:moveTo>
                <a:lnTo>
                  <a:pt x="16256000" y="1231900"/>
                </a:lnTo>
                <a:lnTo>
                  <a:pt x="16256000" y="0"/>
                </a:lnTo>
                <a:lnTo>
                  <a:pt x="0" y="0"/>
                </a:lnTo>
                <a:lnTo>
                  <a:pt x="0" y="1231900"/>
                </a:lnTo>
                <a:close/>
              </a:path>
            </a:pathLst>
          </a:custGeom>
          <a:solidFill>
            <a:srgbClr val="CFD1D1"/>
          </a:solidFill>
        </p:spPr>
        <p:txBody>
          <a:bodyPr wrap="square" lIns="0" tIns="0" rIns="0" bIns="0" rtlCol="0"/>
          <a:lstStyle/>
          <a:p>
            <a:endParaRPr/>
          </a:p>
        </p:txBody>
      </p:sp>
      <p:sp>
        <p:nvSpPr>
          <p:cNvPr id="2" name="Holder 2"/>
          <p:cNvSpPr>
            <a:spLocks noGrp="1"/>
          </p:cNvSpPr>
          <p:nvPr>
            <p:ph type="title"/>
          </p:nvPr>
        </p:nvSpPr>
        <p:spPr>
          <a:xfrm>
            <a:off x="2755265" y="3676650"/>
            <a:ext cx="10745469" cy="1403350"/>
          </a:xfrm>
          <a:prstGeom prst="rect">
            <a:avLst/>
          </a:prstGeom>
        </p:spPr>
        <p:txBody>
          <a:bodyPr wrap="square" lIns="0" tIns="0" rIns="0" bIns="0">
            <a:spAutoFit/>
          </a:bodyPr>
          <a:lstStyle>
            <a:lvl1pPr>
              <a:defRPr sz="30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812800" y="2336800"/>
            <a:ext cx="14630400" cy="6705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527040" y="9448800"/>
            <a:ext cx="5201920" cy="5080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12800" y="9448800"/>
            <a:ext cx="3738880" cy="5080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9/25/2023</a:t>
            </a:fld>
            <a:endParaRPr lang="en-US"/>
          </a:p>
        </p:txBody>
      </p:sp>
      <p:sp>
        <p:nvSpPr>
          <p:cNvPr id="6" name="Holder 6"/>
          <p:cNvSpPr>
            <a:spLocks noGrp="1"/>
          </p:cNvSpPr>
          <p:nvPr>
            <p:ph type="sldNum" sz="quarter" idx="7"/>
          </p:nvPr>
        </p:nvSpPr>
        <p:spPr>
          <a:xfrm>
            <a:off x="11704320" y="9448800"/>
            <a:ext cx="3738880" cy="5080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www.bm.rlp.de/" TargetMode="External"/><Relationship Id="rId7" Type="http://schemas.openxmlformats.org/officeDocument/2006/relationships/image" Target="../media/image148.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47.png"/><Relationship Id="rId5" Type="http://schemas.openxmlformats.org/officeDocument/2006/relationships/hyperlink" Target="http://www.grundschule.bildung-rp.de/" TargetMode="External"/><Relationship Id="rId4" Type="http://schemas.openxmlformats.org/officeDocument/2006/relationships/hyperlink" Target="http://www.realschuleplus.rlp.d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6" Type="http://schemas.openxmlformats.org/officeDocument/2006/relationships/image" Target="../media/image26.png"/><Relationship Id="rId117" Type="http://schemas.openxmlformats.org/officeDocument/2006/relationships/image" Target="../media/image117.png"/><Relationship Id="rId21" Type="http://schemas.openxmlformats.org/officeDocument/2006/relationships/image" Target="../media/image21.png"/><Relationship Id="rId42" Type="http://schemas.openxmlformats.org/officeDocument/2006/relationships/image" Target="../media/image42.png"/><Relationship Id="rId47" Type="http://schemas.openxmlformats.org/officeDocument/2006/relationships/image" Target="../media/image47.png"/><Relationship Id="rId63" Type="http://schemas.openxmlformats.org/officeDocument/2006/relationships/image" Target="../media/image63.png"/><Relationship Id="rId68" Type="http://schemas.openxmlformats.org/officeDocument/2006/relationships/image" Target="../media/image68.jpeg"/><Relationship Id="rId84" Type="http://schemas.openxmlformats.org/officeDocument/2006/relationships/image" Target="../media/image84.png"/><Relationship Id="rId89" Type="http://schemas.openxmlformats.org/officeDocument/2006/relationships/image" Target="../media/image89.png"/><Relationship Id="rId112" Type="http://schemas.openxmlformats.org/officeDocument/2006/relationships/image" Target="../media/image112.png"/><Relationship Id="rId133" Type="http://schemas.openxmlformats.org/officeDocument/2006/relationships/image" Target="../media/image133.jpeg"/><Relationship Id="rId16" Type="http://schemas.openxmlformats.org/officeDocument/2006/relationships/image" Target="../media/image16.png"/><Relationship Id="rId107" Type="http://schemas.openxmlformats.org/officeDocument/2006/relationships/image" Target="../media/image107.png"/><Relationship Id="rId11" Type="http://schemas.openxmlformats.org/officeDocument/2006/relationships/image" Target="../media/image11.png"/><Relationship Id="rId32" Type="http://schemas.openxmlformats.org/officeDocument/2006/relationships/image" Target="../media/image32.png"/><Relationship Id="rId37" Type="http://schemas.openxmlformats.org/officeDocument/2006/relationships/image" Target="../media/image37.png"/><Relationship Id="rId53" Type="http://schemas.openxmlformats.org/officeDocument/2006/relationships/image" Target="../media/image53.png"/><Relationship Id="rId58" Type="http://schemas.openxmlformats.org/officeDocument/2006/relationships/image" Target="../media/image58.png"/><Relationship Id="rId74" Type="http://schemas.openxmlformats.org/officeDocument/2006/relationships/image" Target="../media/image74.png"/><Relationship Id="rId79" Type="http://schemas.openxmlformats.org/officeDocument/2006/relationships/image" Target="../media/image79.png"/><Relationship Id="rId102" Type="http://schemas.openxmlformats.org/officeDocument/2006/relationships/image" Target="../media/image102.png"/><Relationship Id="rId123" Type="http://schemas.openxmlformats.org/officeDocument/2006/relationships/image" Target="../media/image123.png"/><Relationship Id="rId128" Type="http://schemas.openxmlformats.org/officeDocument/2006/relationships/image" Target="../media/image128.png"/><Relationship Id="rId5" Type="http://schemas.openxmlformats.org/officeDocument/2006/relationships/image" Target="../media/image5.png"/><Relationship Id="rId90" Type="http://schemas.openxmlformats.org/officeDocument/2006/relationships/image" Target="../media/image90.png"/><Relationship Id="rId95" Type="http://schemas.openxmlformats.org/officeDocument/2006/relationships/image" Target="../media/image95.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35" Type="http://schemas.openxmlformats.org/officeDocument/2006/relationships/image" Target="../media/image35.png"/><Relationship Id="rId43" Type="http://schemas.openxmlformats.org/officeDocument/2006/relationships/image" Target="../media/image43.png"/><Relationship Id="rId48" Type="http://schemas.openxmlformats.org/officeDocument/2006/relationships/image" Target="../media/image48.png"/><Relationship Id="rId56" Type="http://schemas.openxmlformats.org/officeDocument/2006/relationships/image" Target="../media/image56.png"/><Relationship Id="rId64" Type="http://schemas.openxmlformats.org/officeDocument/2006/relationships/image" Target="../media/image64.png"/><Relationship Id="rId69" Type="http://schemas.openxmlformats.org/officeDocument/2006/relationships/image" Target="../media/image69.png"/><Relationship Id="rId77" Type="http://schemas.openxmlformats.org/officeDocument/2006/relationships/image" Target="../media/image77.png"/><Relationship Id="rId100" Type="http://schemas.openxmlformats.org/officeDocument/2006/relationships/image" Target="../media/image100.png"/><Relationship Id="rId105" Type="http://schemas.openxmlformats.org/officeDocument/2006/relationships/image" Target="../media/image105.png"/><Relationship Id="rId113" Type="http://schemas.openxmlformats.org/officeDocument/2006/relationships/image" Target="../media/image113.png"/><Relationship Id="rId118" Type="http://schemas.openxmlformats.org/officeDocument/2006/relationships/image" Target="../media/image118.png"/><Relationship Id="rId126" Type="http://schemas.openxmlformats.org/officeDocument/2006/relationships/image" Target="../media/image126.png"/><Relationship Id="rId8" Type="http://schemas.openxmlformats.org/officeDocument/2006/relationships/image" Target="../media/image8.png"/><Relationship Id="rId51" Type="http://schemas.openxmlformats.org/officeDocument/2006/relationships/image" Target="../media/image51.png"/><Relationship Id="rId72" Type="http://schemas.openxmlformats.org/officeDocument/2006/relationships/image" Target="../media/image72.png"/><Relationship Id="rId80" Type="http://schemas.openxmlformats.org/officeDocument/2006/relationships/image" Target="../media/image80.png"/><Relationship Id="rId85" Type="http://schemas.openxmlformats.org/officeDocument/2006/relationships/image" Target="../media/image85.png"/><Relationship Id="rId93" Type="http://schemas.openxmlformats.org/officeDocument/2006/relationships/image" Target="../media/image93.png"/><Relationship Id="rId98" Type="http://schemas.openxmlformats.org/officeDocument/2006/relationships/image" Target="../media/image98.png"/><Relationship Id="rId121" Type="http://schemas.openxmlformats.org/officeDocument/2006/relationships/image" Target="../media/image121.png"/><Relationship Id="rId3" Type="http://schemas.openxmlformats.org/officeDocument/2006/relationships/image" Target="../media/image3.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jpeg"/><Relationship Id="rId33" Type="http://schemas.openxmlformats.org/officeDocument/2006/relationships/image" Target="../media/image33.png"/><Relationship Id="rId38" Type="http://schemas.openxmlformats.org/officeDocument/2006/relationships/image" Target="../media/image38.png"/><Relationship Id="rId46" Type="http://schemas.openxmlformats.org/officeDocument/2006/relationships/image" Target="../media/image46.png"/><Relationship Id="rId59" Type="http://schemas.openxmlformats.org/officeDocument/2006/relationships/image" Target="../media/image59.png"/><Relationship Id="rId67" Type="http://schemas.openxmlformats.org/officeDocument/2006/relationships/image" Target="../media/image67.png"/><Relationship Id="rId103" Type="http://schemas.openxmlformats.org/officeDocument/2006/relationships/image" Target="../media/image103.png"/><Relationship Id="rId108" Type="http://schemas.openxmlformats.org/officeDocument/2006/relationships/image" Target="../media/image108.png"/><Relationship Id="rId116" Type="http://schemas.openxmlformats.org/officeDocument/2006/relationships/image" Target="../media/image116.png"/><Relationship Id="rId124" Type="http://schemas.openxmlformats.org/officeDocument/2006/relationships/image" Target="../media/image124.png"/><Relationship Id="rId129" Type="http://schemas.openxmlformats.org/officeDocument/2006/relationships/image" Target="../media/image129.png"/><Relationship Id="rId20" Type="http://schemas.openxmlformats.org/officeDocument/2006/relationships/image" Target="../media/image20.png"/><Relationship Id="rId41" Type="http://schemas.openxmlformats.org/officeDocument/2006/relationships/image" Target="../media/image41.png"/><Relationship Id="rId54" Type="http://schemas.openxmlformats.org/officeDocument/2006/relationships/image" Target="../media/image54.png"/><Relationship Id="rId62" Type="http://schemas.openxmlformats.org/officeDocument/2006/relationships/image" Target="../media/image62.png"/><Relationship Id="rId70" Type="http://schemas.openxmlformats.org/officeDocument/2006/relationships/image" Target="../media/image70.png"/><Relationship Id="rId75" Type="http://schemas.openxmlformats.org/officeDocument/2006/relationships/image" Target="../media/image75.png"/><Relationship Id="rId83" Type="http://schemas.openxmlformats.org/officeDocument/2006/relationships/image" Target="../media/image83.png"/><Relationship Id="rId88" Type="http://schemas.openxmlformats.org/officeDocument/2006/relationships/image" Target="../media/image88.png"/><Relationship Id="rId91" Type="http://schemas.openxmlformats.org/officeDocument/2006/relationships/image" Target="../media/image91.png"/><Relationship Id="rId96" Type="http://schemas.openxmlformats.org/officeDocument/2006/relationships/image" Target="../media/image96.png"/><Relationship Id="rId111" Type="http://schemas.openxmlformats.org/officeDocument/2006/relationships/image" Target="../media/image111.png"/><Relationship Id="rId132" Type="http://schemas.openxmlformats.org/officeDocument/2006/relationships/image" Target="../media/image132.png"/><Relationship Id="rId1" Type="http://schemas.openxmlformats.org/officeDocument/2006/relationships/slideLayout" Target="../slideLayouts/slideLayout5.xml"/><Relationship Id="rId6" Type="http://schemas.openxmlformats.org/officeDocument/2006/relationships/image" Target="../media/image6.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36" Type="http://schemas.openxmlformats.org/officeDocument/2006/relationships/image" Target="../media/image36.png"/><Relationship Id="rId49" Type="http://schemas.openxmlformats.org/officeDocument/2006/relationships/image" Target="../media/image49.png"/><Relationship Id="rId57" Type="http://schemas.openxmlformats.org/officeDocument/2006/relationships/image" Target="../media/image57.png"/><Relationship Id="rId106" Type="http://schemas.openxmlformats.org/officeDocument/2006/relationships/image" Target="../media/image106.png"/><Relationship Id="rId114" Type="http://schemas.openxmlformats.org/officeDocument/2006/relationships/image" Target="../media/image114.png"/><Relationship Id="rId119" Type="http://schemas.openxmlformats.org/officeDocument/2006/relationships/image" Target="../media/image119.png"/><Relationship Id="rId127" Type="http://schemas.openxmlformats.org/officeDocument/2006/relationships/image" Target="../media/image127.png"/><Relationship Id="rId10" Type="http://schemas.openxmlformats.org/officeDocument/2006/relationships/image" Target="../media/image10.png"/><Relationship Id="rId31" Type="http://schemas.openxmlformats.org/officeDocument/2006/relationships/image" Target="../media/image31.png"/><Relationship Id="rId44" Type="http://schemas.openxmlformats.org/officeDocument/2006/relationships/image" Target="../media/image44.png"/><Relationship Id="rId52" Type="http://schemas.openxmlformats.org/officeDocument/2006/relationships/image" Target="../media/image52.png"/><Relationship Id="rId60" Type="http://schemas.openxmlformats.org/officeDocument/2006/relationships/image" Target="../media/image60.png"/><Relationship Id="rId65" Type="http://schemas.openxmlformats.org/officeDocument/2006/relationships/image" Target="../media/image65.png"/><Relationship Id="rId73" Type="http://schemas.openxmlformats.org/officeDocument/2006/relationships/image" Target="../media/image73.png"/><Relationship Id="rId78" Type="http://schemas.openxmlformats.org/officeDocument/2006/relationships/image" Target="../media/image78.png"/><Relationship Id="rId81" Type="http://schemas.openxmlformats.org/officeDocument/2006/relationships/image" Target="../media/image81.png"/><Relationship Id="rId86" Type="http://schemas.openxmlformats.org/officeDocument/2006/relationships/image" Target="../media/image86.png"/><Relationship Id="rId94" Type="http://schemas.openxmlformats.org/officeDocument/2006/relationships/image" Target="../media/image94.png"/><Relationship Id="rId99" Type="http://schemas.openxmlformats.org/officeDocument/2006/relationships/image" Target="../media/image99.png"/><Relationship Id="rId101" Type="http://schemas.openxmlformats.org/officeDocument/2006/relationships/image" Target="../media/image101.png"/><Relationship Id="rId122" Type="http://schemas.openxmlformats.org/officeDocument/2006/relationships/image" Target="../media/image122.png"/><Relationship Id="rId130" Type="http://schemas.openxmlformats.org/officeDocument/2006/relationships/image" Target="../media/image130.png"/><Relationship Id="rId4" Type="http://schemas.openxmlformats.org/officeDocument/2006/relationships/image" Target="../media/image4.png"/><Relationship Id="rId9" Type="http://schemas.openxmlformats.org/officeDocument/2006/relationships/image" Target="../media/image9.png"/><Relationship Id="rId13" Type="http://schemas.openxmlformats.org/officeDocument/2006/relationships/image" Target="../media/image13.png"/><Relationship Id="rId18" Type="http://schemas.openxmlformats.org/officeDocument/2006/relationships/image" Target="../media/image18.png"/><Relationship Id="rId39" Type="http://schemas.openxmlformats.org/officeDocument/2006/relationships/image" Target="../media/image39.png"/><Relationship Id="rId109" Type="http://schemas.openxmlformats.org/officeDocument/2006/relationships/image" Target="../media/image109.png"/><Relationship Id="rId34" Type="http://schemas.openxmlformats.org/officeDocument/2006/relationships/image" Target="../media/image34.png"/><Relationship Id="rId50" Type="http://schemas.openxmlformats.org/officeDocument/2006/relationships/image" Target="../media/image50.png"/><Relationship Id="rId55" Type="http://schemas.openxmlformats.org/officeDocument/2006/relationships/image" Target="../media/image55.png"/><Relationship Id="rId76" Type="http://schemas.openxmlformats.org/officeDocument/2006/relationships/image" Target="../media/image76.jpeg"/><Relationship Id="rId97" Type="http://schemas.openxmlformats.org/officeDocument/2006/relationships/image" Target="../media/image97.png"/><Relationship Id="rId104" Type="http://schemas.openxmlformats.org/officeDocument/2006/relationships/image" Target="../media/image104.png"/><Relationship Id="rId120" Type="http://schemas.openxmlformats.org/officeDocument/2006/relationships/image" Target="../media/image120.png"/><Relationship Id="rId125" Type="http://schemas.openxmlformats.org/officeDocument/2006/relationships/image" Target="../media/image125.png"/><Relationship Id="rId7" Type="http://schemas.openxmlformats.org/officeDocument/2006/relationships/image" Target="../media/image7.png"/><Relationship Id="rId71" Type="http://schemas.openxmlformats.org/officeDocument/2006/relationships/image" Target="../media/image71.png"/><Relationship Id="rId92" Type="http://schemas.openxmlformats.org/officeDocument/2006/relationships/image" Target="../media/image92.png"/><Relationship Id="rId2" Type="http://schemas.openxmlformats.org/officeDocument/2006/relationships/notesSlide" Target="../notesSlides/notesSlide3.xml"/><Relationship Id="rId29" Type="http://schemas.openxmlformats.org/officeDocument/2006/relationships/image" Target="../media/image29.png"/><Relationship Id="rId24" Type="http://schemas.openxmlformats.org/officeDocument/2006/relationships/image" Target="../media/image24.png"/><Relationship Id="rId40" Type="http://schemas.openxmlformats.org/officeDocument/2006/relationships/image" Target="../media/image40.png"/><Relationship Id="rId45" Type="http://schemas.openxmlformats.org/officeDocument/2006/relationships/image" Target="../media/image45.png"/><Relationship Id="rId66" Type="http://schemas.openxmlformats.org/officeDocument/2006/relationships/image" Target="../media/image66.png"/><Relationship Id="rId87" Type="http://schemas.openxmlformats.org/officeDocument/2006/relationships/image" Target="../media/image87.png"/><Relationship Id="rId110" Type="http://schemas.openxmlformats.org/officeDocument/2006/relationships/image" Target="../media/image110.png"/><Relationship Id="rId115" Type="http://schemas.openxmlformats.org/officeDocument/2006/relationships/image" Target="../media/image115.png"/><Relationship Id="rId131" Type="http://schemas.openxmlformats.org/officeDocument/2006/relationships/image" Target="../media/image131.png"/><Relationship Id="rId61" Type="http://schemas.openxmlformats.org/officeDocument/2006/relationships/image" Target="../media/image61.png"/><Relationship Id="rId82" Type="http://schemas.openxmlformats.org/officeDocument/2006/relationships/image" Target="../media/image82.png"/><Relationship Id="rId1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6.jpeg"/></Relationships>
</file>

<file path=ppt/slides/_rels/slide6.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7.jpeg"/></Relationships>
</file>

<file path=ppt/slides/_rels/slide7.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42.jpeg"/><Relationship Id="rId5" Type="http://schemas.openxmlformats.org/officeDocument/2006/relationships/image" Target="../media/image141.jpeg"/><Relationship Id="rId4" Type="http://schemas.openxmlformats.org/officeDocument/2006/relationships/image" Target="../media/image1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6256000" cy="1016000"/>
          </a:xfrm>
          <a:custGeom>
            <a:avLst/>
            <a:gdLst/>
            <a:ahLst/>
            <a:cxnLst/>
            <a:rect l="l" t="t" r="r" b="b"/>
            <a:pathLst>
              <a:path w="16256000" h="1016000">
                <a:moveTo>
                  <a:pt x="16256000" y="0"/>
                </a:moveTo>
                <a:lnTo>
                  <a:pt x="0" y="0"/>
                </a:lnTo>
                <a:lnTo>
                  <a:pt x="0" y="1016000"/>
                </a:lnTo>
                <a:lnTo>
                  <a:pt x="3723182" y="1016000"/>
                </a:lnTo>
                <a:lnTo>
                  <a:pt x="4645774" y="689876"/>
                </a:lnTo>
                <a:lnTo>
                  <a:pt x="16256000" y="689876"/>
                </a:lnTo>
                <a:lnTo>
                  <a:pt x="16256000" y="0"/>
                </a:lnTo>
                <a:close/>
              </a:path>
              <a:path w="16256000" h="1016000">
                <a:moveTo>
                  <a:pt x="16256000" y="689876"/>
                </a:moveTo>
                <a:lnTo>
                  <a:pt x="4645774" y="689876"/>
                </a:lnTo>
                <a:lnTo>
                  <a:pt x="16256000" y="690867"/>
                </a:lnTo>
                <a:lnTo>
                  <a:pt x="16256000" y="689876"/>
                </a:lnTo>
                <a:close/>
              </a:path>
            </a:pathLst>
          </a:custGeom>
          <a:solidFill>
            <a:srgbClr val="B7274C"/>
          </a:solidFill>
        </p:spPr>
        <p:txBody>
          <a:bodyPr wrap="square" lIns="0" tIns="0" rIns="0" bIns="0" rtlCol="0"/>
          <a:lstStyle/>
          <a:p>
            <a:endParaRPr/>
          </a:p>
        </p:txBody>
      </p:sp>
      <p:sp>
        <p:nvSpPr>
          <p:cNvPr id="3" name="object 3"/>
          <p:cNvSpPr txBox="1"/>
          <p:nvPr/>
        </p:nvSpPr>
        <p:spPr>
          <a:xfrm>
            <a:off x="2349500" y="4165600"/>
            <a:ext cx="10655300" cy="1833835"/>
          </a:xfrm>
          <a:prstGeom prst="rect">
            <a:avLst/>
          </a:prstGeom>
        </p:spPr>
        <p:txBody>
          <a:bodyPr vert="horz" wrap="square" lIns="0" tIns="0" rIns="0" bIns="0" rtlCol="0">
            <a:spAutoFit/>
          </a:bodyPr>
          <a:lstStyle/>
          <a:p>
            <a:pPr marL="12700">
              <a:lnSpc>
                <a:spcPts val="6700"/>
              </a:lnSpc>
            </a:pPr>
            <a:r>
              <a:rPr sz="8800" spc="50" dirty="0">
                <a:latin typeface="Calibri"/>
                <a:cs typeface="Calibri"/>
              </a:rPr>
              <a:t>Die </a:t>
            </a:r>
            <a:r>
              <a:rPr sz="8800" spc="105" dirty="0">
                <a:latin typeface="Calibri"/>
                <a:cs typeface="Calibri"/>
              </a:rPr>
              <a:t>Realschule </a:t>
            </a:r>
            <a:r>
              <a:rPr sz="8800" spc="195" dirty="0">
                <a:latin typeface="Calibri"/>
                <a:cs typeface="Calibri"/>
              </a:rPr>
              <a:t>plus</a:t>
            </a:r>
            <a:r>
              <a:rPr sz="8800" spc="-245" dirty="0">
                <a:latin typeface="Calibri"/>
                <a:cs typeface="Calibri"/>
              </a:rPr>
              <a:t> </a:t>
            </a:r>
            <a:endParaRPr sz="8800" dirty="0">
              <a:latin typeface="Calibri"/>
              <a:cs typeface="Calibri"/>
            </a:endParaRPr>
          </a:p>
          <a:p>
            <a:pPr marL="12700">
              <a:lnSpc>
                <a:spcPts val="3820"/>
              </a:lnSpc>
            </a:pPr>
            <a:endParaRPr lang="de-DE" sz="5400" spc="45" dirty="0" smtClean="0">
              <a:latin typeface="Calibri"/>
              <a:cs typeface="Calibri"/>
            </a:endParaRPr>
          </a:p>
          <a:p>
            <a:pPr marL="12700">
              <a:lnSpc>
                <a:spcPts val="3820"/>
              </a:lnSpc>
            </a:pPr>
            <a:r>
              <a:rPr sz="5400" spc="45" dirty="0" smtClean="0">
                <a:latin typeface="Calibri"/>
                <a:cs typeface="Calibri"/>
              </a:rPr>
              <a:t>Unser </a:t>
            </a:r>
            <a:r>
              <a:rPr sz="5400" spc="145" dirty="0">
                <a:solidFill>
                  <a:srgbClr val="B7274C"/>
                </a:solidFill>
                <a:latin typeface="Calibri"/>
                <a:cs typeface="Calibri"/>
              </a:rPr>
              <a:t>Plus </a:t>
            </a:r>
            <a:r>
              <a:rPr sz="5400" spc="95" dirty="0">
                <a:latin typeface="Calibri"/>
                <a:cs typeface="Calibri"/>
              </a:rPr>
              <a:t>an</a:t>
            </a:r>
            <a:r>
              <a:rPr sz="5400" spc="-254" dirty="0">
                <a:latin typeface="Calibri"/>
                <a:cs typeface="Calibri"/>
              </a:rPr>
              <a:t> </a:t>
            </a:r>
            <a:r>
              <a:rPr sz="5400" spc="85" dirty="0">
                <a:latin typeface="Calibri"/>
                <a:cs typeface="Calibri"/>
              </a:rPr>
              <a:t>Bildung.</a:t>
            </a:r>
            <a:endParaRPr sz="5400" dirty="0">
              <a:latin typeface="Calibri"/>
              <a:cs typeface="Calibri"/>
            </a:endParaRPr>
          </a:p>
        </p:txBody>
      </p:sp>
      <p:sp>
        <p:nvSpPr>
          <p:cNvPr id="4" name="object 4"/>
          <p:cNvSpPr txBox="1"/>
          <p:nvPr/>
        </p:nvSpPr>
        <p:spPr>
          <a:xfrm>
            <a:off x="2349500" y="7068403"/>
            <a:ext cx="9993971" cy="830997"/>
          </a:xfrm>
          <a:prstGeom prst="rect">
            <a:avLst/>
          </a:prstGeom>
        </p:spPr>
        <p:txBody>
          <a:bodyPr vert="horz" wrap="square" lIns="0" tIns="0" rIns="0" bIns="0" rtlCol="0">
            <a:spAutoFit/>
          </a:bodyPr>
          <a:lstStyle/>
          <a:p>
            <a:pPr marL="12700">
              <a:lnSpc>
                <a:spcPct val="100000"/>
              </a:lnSpc>
            </a:pPr>
            <a:r>
              <a:rPr lang="de-DE" sz="5400" spc="20" dirty="0" smtClean="0">
                <a:latin typeface="Calibri"/>
                <a:cs typeface="Calibri"/>
              </a:rPr>
              <a:t>Informationen</a:t>
            </a:r>
            <a:r>
              <a:rPr sz="5400" spc="20" dirty="0" smtClean="0">
                <a:latin typeface="Calibri"/>
                <a:cs typeface="Calibri"/>
              </a:rPr>
              <a:t> </a:t>
            </a:r>
            <a:r>
              <a:rPr sz="5400" spc="20" dirty="0">
                <a:latin typeface="Calibri"/>
                <a:cs typeface="Calibri"/>
              </a:rPr>
              <a:t>für</a:t>
            </a:r>
            <a:r>
              <a:rPr sz="5400" spc="-85" dirty="0">
                <a:latin typeface="Calibri"/>
                <a:cs typeface="Calibri"/>
              </a:rPr>
              <a:t> </a:t>
            </a:r>
            <a:r>
              <a:rPr sz="5400" spc="25" dirty="0">
                <a:latin typeface="Calibri"/>
                <a:cs typeface="Calibri"/>
              </a:rPr>
              <a:t>Eltern</a:t>
            </a:r>
            <a:endParaRPr sz="5400" dirty="0">
              <a:latin typeface="Calibri"/>
              <a:cs typeface="Calibri"/>
            </a:endParaRPr>
          </a:p>
        </p:txBody>
      </p:sp>
      <p:sp>
        <p:nvSpPr>
          <p:cNvPr id="5" name="object 5"/>
          <p:cNvSpPr/>
          <p:nvPr/>
        </p:nvSpPr>
        <p:spPr>
          <a:xfrm>
            <a:off x="7594600" y="1079500"/>
            <a:ext cx="3251199" cy="1562100"/>
          </a:xfrm>
          <a:prstGeom prst="rect">
            <a:avLst/>
          </a:prstGeom>
          <a:blipFill>
            <a:blip r:embed="rId3" cstate="print"/>
            <a:stretch>
              <a:fillRect/>
            </a:stretch>
          </a:blipFill>
        </p:spPr>
        <p:txBody>
          <a:bodyPr wrap="square" lIns="0" tIns="0" rIns="0" bIns="0" rtlCol="0"/>
          <a:lstStyle/>
          <a:p>
            <a:endParaRPr sz="2800"/>
          </a:p>
        </p:txBody>
      </p:sp>
      <p:sp>
        <p:nvSpPr>
          <p:cNvPr id="6" name="object 6"/>
          <p:cNvSpPr/>
          <p:nvPr/>
        </p:nvSpPr>
        <p:spPr>
          <a:xfrm>
            <a:off x="11246749" y="801116"/>
            <a:ext cx="4147683" cy="2573664"/>
          </a:xfrm>
          <a:prstGeom prst="rect">
            <a:avLst/>
          </a:prstGeom>
          <a:blipFill>
            <a:blip r:embed="rId4" cstate="print"/>
            <a:stretch>
              <a:fillRect/>
            </a:stretch>
          </a:blipFill>
        </p:spPr>
        <p:txBody>
          <a:bodyPr wrap="square" lIns="0" tIns="0" rIns="0" bIns="0" rtlCol="0"/>
          <a:lstStyle/>
          <a:p>
            <a:endParaRPr sz="28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bject 2"/>
          <p:cNvSpPr>
            <a:spLocks/>
          </p:cNvSpPr>
          <p:nvPr/>
        </p:nvSpPr>
        <p:spPr bwMode="auto">
          <a:xfrm>
            <a:off x="1168400" y="9491663"/>
            <a:ext cx="241300" cy="241300"/>
          </a:xfrm>
          <a:custGeom>
            <a:avLst/>
            <a:gdLst>
              <a:gd name="T0" fmla="*/ 120446 w 240665"/>
              <a:gd name="T1" fmla="*/ 0 h 240665"/>
              <a:gd name="T2" fmla="*/ 73563 w 240665"/>
              <a:gd name="T3" fmla="*/ 9465 h 240665"/>
              <a:gd name="T4" fmla="*/ 35278 w 240665"/>
              <a:gd name="T5" fmla="*/ 35278 h 240665"/>
              <a:gd name="T6" fmla="*/ 9465 w 240665"/>
              <a:gd name="T7" fmla="*/ 73563 h 240665"/>
              <a:gd name="T8" fmla="*/ 0 w 240665"/>
              <a:gd name="T9" fmla="*/ 120446 h 240665"/>
              <a:gd name="T10" fmla="*/ 9465 w 240665"/>
              <a:gd name="T11" fmla="*/ 167328 h 240665"/>
              <a:gd name="T12" fmla="*/ 35278 w 240665"/>
              <a:gd name="T13" fmla="*/ 205614 h 240665"/>
              <a:gd name="T14" fmla="*/ 73563 w 240665"/>
              <a:gd name="T15" fmla="*/ 231427 h 240665"/>
              <a:gd name="T16" fmla="*/ 120446 w 240665"/>
              <a:gd name="T17" fmla="*/ 240892 h 240665"/>
              <a:gd name="T18" fmla="*/ 167328 w 240665"/>
              <a:gd name="T19" fmla="*/ 231427 h 240665"/>
              <a:gd name="T20" fmla="*/ 205614 w 240665"/>
              <a:gd name="T21" fmla="*/ 205614 h 240665"/>
              <a:gd name="T22" fmla="*/ 231427 w 240665"/>
              <a:gd name="T23" fmla="*/ 167328 h 240665"/>
              <a:gd name="T24" fmla="*/ 240892 w 240665"/>
              <a:gd name="T25" fmla="*/ 120446 h 240665"/>
              <a:gd name="T26" fmla="*/ 231427 w 240665"/>
              <a:gd name="T27" fmla="*/ 73563 h 240665"/>
              <a:gd name="T28" fmla="*/ 205614 w 240665"/>
              <a:gd name="T29" fmla="*/ 35278 h 240665"/>
              <a:gd name="T30" fmla="*/ 167328 w 240665"/>
              <a:gd name="T31" fmla="*/ 9465 h 240665"/>
              <a:gd name="T32" fmla="*/ 120446 w 240665"/>
              <a:gd name="T33" fmla="*/ 0 h 2406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1E3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DE"/>
          </a:p>
        </p:txBody>
      </p:sp>
      <p:sp>
        <p:nvSpPr>
          <p:cNvPr id="11267" name="object 3"/>
          <p:cNvSpPr>
            <a:spLocks/>
          </p:cNvSpPr>
          <p:nvPr/>
        </p:nvSpPr>
        <p:spPr bwMode="auto">
          <a:xfrm>
            <a:off x="1219200" y="9544050"/>
            <a:ext cx="130175" cy="136525"/>
          </a:xfrm>
          <a:custGeom>
            <a:avLst/>
            <a:gdLst>
              <a:gd name="T0" fmla="*/ 130027 w 128905"/>
              <a:gd name="T1" fmla="*/ 0 h 135890"/>
              <a:gd name="T2" fmla="*/ 38879 w 128905"/>
              <a:gd name="T3" fmla="*/ 21741 h 135890"/>
              <a:gd name="T4" fmla="*/ 70416 w 128905"/>
              <a:gd name="T5" fmla="*/ 40766 h 135890"/>
              <a:gd name="T6" fmla="*/ 40867 w 128905"/>
              <a:gd name="T7" fmla="*/ 59560 h 135890"/>
              <a:gd name="T8" fmla="*/ 7901 w 128905"/>
              <a:gd name="T9" fmla="*/ 90998 h 135890"/>
              <a:gd name="T10" fmla="*/ 0 w 128905"/>
              <a:gd name="T11" fmla="*/ 120776 h 135890"/>
              <a:gd name="T12" fmla="*/ 5174 w 128905"/>
              <a:gd name="T13" fmla="*/ 131268 h 135890"/>
              <a:gd name="T14" fmla="*/ 15892 w 128905"/>
              <a:gd name="T15" fmla="*/ 136047 h 135890"/>
              <a:gd name="T16" fmla="*/ 29940 w 128905"/>
              <a:gd name="T17" fmla="*/ 134495 h 135890"/>
              <a:gd name="T18" fmla="*/ 65879 w 128905"/>
              <a:gd name="T19" fmla="*/ 108932 h 135890"/>
              <a:gd name="T20" fmla="*/ 76881 w 128905"/>
              <a:gd name="T21" fmla="*/ 91369 h 135890"/>
              <a:gd name="T22" fmla="*/ 93719 w 128905"/>
              <a:gd name="T23" fmla="*/ 63018 h 135890"/>
              <a:gd name="T24" fmla="*/ 117148 w 128905"/>
              <a:gd name="T25" fmla="*/ 63018 h 135890"/>
              <a:gd name="T26" fmla="*/ 130027 w 128905"/>
              <a:gd name="T27" fmla="*/ 0 h 135890"/>
              <a:gd name="T28" fmla="*/ 117148 w 128905"/>
              <a:gd name="T29" fmla="*/ 63018 h 135890"/>
              <a:gd name="T30" fmla="*/ 93719 w 128905"/>
              <a:gd name="T31" fmla="*/ 63018 h 135890"/>
              <a:gd name="T32" fmla="*/ 111353 w 128905"/>
              <a:gd name="T33" fmla="*/ 91369 h 135890"/>
              <a:gd name="T34" fmla="*/ 117148 w 128905"/>
              <a:gd name="T35" fmla="*/ 63018 h 135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DE"/>
          </a:p>
        </p:txBody>
      </p:sp>
      <p:sp>
        <p:nvSpPr>
          <p:cNvPr id="11268" name="object 4"/>
          <p:cNvSpPr>
            <a:spLocks/>
          </p:cNvSpPr>
          <p:nvPr/>
        </p:nvSpPr>
        <p:spPr bwMode="auto">
          <a:xfrm>
            <a:off x="0" y="0"/>
            <a:ext cx="6737350" cy="1035050"/>
          </a:xfrm>
          <a:custGeom>
            <a:avLst/>
            <a:gdLst>
              <a:gd name="T0" fmla="*/ 6401777 w 6737350"/>
              <a:gd name="T1" fmla="*/ 0 h 1035050"/>
              <a:gd name="T2" fmla="*/ 0 w 6737350"/>
              <a:gd name="T3" fmla="*/ 0 h 1035050"/>
              <a:gd name="T4" fmla="*/ 0 w 6737350"/>
              <a:gd name="T5" fmla="*/ 1034491 h 1035050"/>
              <a:gd name="T6" fmla="*/ 5562727 w 6737350"/>
              <a:gd name="T7" fmla="*/ 1033691 h 1035050"/>
              <a:gd name="T8" fmla="*/ 6737083 w 6737350"/>
              <a:gd name="T9" fmla="*/ 2349 h 1035050"/>
              <a:gd name="T10" fmla="*/ 6401777 w 6737350"/>
              <a:gd name="T11" fmla="*/ 0 h 10350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37350" h="1035050">
                <a:moveTo>
                  <a:pt x="6401777" y="0"/>
                </a:moveTo>
                <a:lnTo>
                  <a:pt x="0" y="0"/>
                </a:lnTo>
                <a:lnTo>
                  <a:pt x="0" y="1034491"/>
                </a:lnTo>
                <a:lnTo>
                  <a:pt x="5562727" y="1033691"/>
                </a:lnTo>
                <a:lnTo>
                  <a:pt x="6737083" y="2349"/>
                </a:lnTo>
                <a:lnTo>
                  <a:pt x="6401777" y="0"/>
                </a:lnTo>
                <a:close/>
              </a:path>
            </a:pathLst>
          </a:custGeom>
          <a:solidFill>
            <a:srgbClr val="217A2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DE"/>
          </a:p>
        </p:txBody>
      </p:sp>
      <p:sp>
        <p:nvSpPr>
          <p:cNvPr id="5" name="object 5"/>
          <p:cNvSpPr txBox="1"/>
          <p:nvPr/>
        </p:nvSpPr>
        <p:spPr>
          <a:xfrm>
            <a:off x="2706688" y="4038600"/>
            <a:ext cx="2427287" cy="317500"/>
          </a:xfrm>
          <a:prstGeom prst="rect">
            <a:avLst/>
          </a:prstGeom>
        </p:spPr>
        <p:txBody>
          <a:bodyPr lIns="0" tIns="0" rIns="0" bIns="0">
            <a:spAutoFit/>
          </a:bodyPr>
          <a:lstStyle/>
          <a:p>
            <a:pPr marL="12700" fontAlgn="auto">
              <a:spcBef>
                <a:spcPts val="0"/>
              </a:spcBef>
              <a:spcAft>
                <a:spcPts val="0"/>
              </a:spcAft>
              <a:defRPr/>
            </a:pPr>
            <a:r>
              <a:rPr sz="2000" spc="-10" dirty="0">
                <a:latin typeface="Calibri"/>
                <a:cs typeface="Calibri"/>
              </a:rPr>
              <a:t>Platz </a:t>
            </a:r>
            <a:r>
              <a:rPr sz="2000" spc="-35" dirty="0">
                <a:latin typeface="Calibri"/>
                <a:cs typeface="Calibri"/>
              </a:rPr>
              <a:t>für </a:t>
            </a:r>
            <a:r>
              <a:rPr lang="de-DE" sz="2000" spc="-45" dirty="0" smtClean="0">
                <a:latin typeface="Calibri"/>
                <a:cs typeface="Calibri"/>
              </a:rPr>
              <a:t>eigene</a:t>
            </a:r>
            <a:r>
              <a:rPr lang="de-DE" sz="2000" spc="-75" dirty="0" smtClean="0">
                <a:latin typeface="Calibri"/>
                <a:cs typeface="Calibri"/>
              </a:rPr>
              <a:t> </a:t>
            </a:r>
            <a:r>
              <a:rPr lang="de-DE" sz="2000" spc="30" dirty="0" smtClean="0">
                <a:latin typeface="Calibri"/>
                <a:cs typeface="Calibri"/>
              </a:rPr>
              <a:t>Notizen</a:t>
            </a:r>
            <a:endParaRPr lang="de-DE" sz="2000" dirty="0">
              <a:latin typeface="Calibri"/>
              <a:cs typeface="Calibri"/>
            </a:endParaRPr>
          </a:p>
        </p:txBody>
      </p:sp>
      <p:sp>
        <p:nvSpPr>
          <p:cNvPr id="7" name="object 7"/>
          <p:cNvSpPr txBox="1"/>
          <p:nvPr/>
        </p:nvSpPr>
        <p:spPr>
          <a:xfrm>
            <a:off x="9444038" y="9417050"/>
            <a:ext cx="5578475" cy="406400"/>
          </a:xfrm>
          <a:prstGeom prst="rect">
            <a:avLst/>
          </a:prstGeom>
        </p:spPr>
        <p:txBody>
          <a:bodyPr lIns="0" tIns="0" rIns="0" bIns="0">
            <a:spAutoFit/>
          </a:bodyPr>
          <a:lstStyle/>
          <a:p>
            <a:pPr marL="12700" fontAlgn="auto">
              <a:lnSpc>
                <a:spcPts val="3095"/>
              </a:lnSpc>
              <a:spcBef>
                <a:spcPts val="0"/>
              </a:spcBef>
              <a:spcAft>
                <a:spcPts val="0"/>
              </a:spcAft>
              <a:defRPr/>
            </a:pPr>
            <a:r>
              <a:rPr sz="3000" spc="-70" dirty="0">
                <a:latin typeface="Calibri"/>
                <a:cs typeface="Calibri"/>
              </a:rPr>
              <a:t>Berufe </a:t>
            </a:r>
            <a:r>
              <a:rPr sz="3000" spc="-65" dirty="0">
                <a:latin typeface="Calibri"/>
                <a:cs typeface="Calibri"/>
              </a:rPr>
              <a:t>vorbereiten </a:t>
            </a:r>
            <a:r>
              <a:rPr sz="3000" spc="-145" dirty="0">
                <a:latin typeface="Calibri"/>
                <a:cs typeface="Calibri"/>
              </a:rPr>
              <a:t>– </a:t>
            </a:r>
            <a:r>
              <a:rPr sz="3000" spc="-35" dirty="0">
                <a:latin typeface="Calibri"/>
                <a:cs typeface="Calibri"/>
              </a:rPr>
              <a:t>praktisch</a:t>
            </a:r>
            <a:r>
              <a:rPr sz="3000" spc="140" dirty="0">
                <a:latin typeface="Calibri"/>
                <a:cs typeface="Calibri"/>
              </a:rPr>
              <a:t> </a:t>
            </a:r>
            <a:r>
              <a:rPr sz="3000" spc="-65" dirty="0">
                <a:latin typeface="Calibri"/>
                <a:cs typeface="Calibri"/>
              </a:rPr>
              <a:t>lernen</a:t>
            </a:r>
            <a:endParaRPr sz="3000">
              <a:latin typeface="Calibri"/>
              <a:cs typeface="Calibri"/>
            </a:endParaRPr>
          </a:p>
        </p:txBody>
      </p:sp>
      <p:sp>
        <p:nvSpPr>
          <p:cNvPr id="6" name="object 6"/>
          <p:cNvSpPr txBox="1"/>
          <p:nvPr/>
        </p:nvSpPr>
        <p:spPr>
          <a:xfrm>
            <a:off x="14808200" y="644525"/>
            <a:ext cx="176213" cy="349250"/>
          </a:xfrm>
          <a:prstGeom prst="rect">
            <a:avLst/>
          </a:prstGeom>
        </p:spPr>
        <p:txBody>
          <a:bodyPr lIns="0" tIns="0" rIns="0" bIns="0">
            <a:spAutoFit/>
          </a:bodyPr>
          <a:lstStyle/>
          <a:p>
            <a:pPr marL="12700" fontAlgn="auto">
              <a:spcBef>
                <a:spcPts val="0"/>
              </a:spcBef>
              <a:spcAft>
                <a:spcPts val="0"/>
              </a:spcAft>
              <a:defRPr/>
            </a:pPr>
            <a:r>
              <a:rPr sz="2200" spc="65" dirty="0">
                <a:latin typeface="Calibri"/>
                <a:cs typeface="Calibri"/>
              </a:rPr>
              <a:t>9</a:t>
            </a:r>
            <a:endParaRPr sz="2200">
              <a:latin typeface="Calibri"/>
              <a:cs typeface="Calibri"/>
            </a:endParaRPr>
          </a:p>
        </p:txBody>
      </p:sp>
      <p:sp>
        <p:nvSpPr>
          <p:cNvPr id="9" name="object 8"/>
          <p:cNvSpPr txBox="1"/>
          <p:nvPr/>
        </p:nvSpPr>
        <p:spPr>
          <a:xfrm>
            <a:off x="1522399" y="9388500"/>
            <a:ext cx="4858385" cy="432491"/>
          </a:xfrm>
          <a:prstGeom prst="rect">
            <a:avLst/>
          </a:prstGeom>
        </p:spPr>
        <p:txBody>
          <a:bodyPr vert="horz" wrap="square" lIns="0" tIns="0" rIns="0" bIns="0" rtlCol="0">
            <a:spAutoFit/>
          </a:bodyPr>
          <a:lstStyle/>
          <a:p>
            <a:pPr marL="12700">
              <a:lnSpc>
                <a:spcPts val="3329"/>
              </a:lnSpc>
            </a:pPr>
            <a:r>
              <a:rPr sz="3400" b="0" spc="85" dirty="0">
                <a:solidFill>
                  <a:srgbClr val="B7274C"/>
                </a:solidFill>
                <a:latin typeface="Calibri Light"/>
                <a:cs typeface="Calibri Light"/>
              </a:rPr>
              <a:t>DIE</a:t>
            </a:r>
            <a:r>
              <a:rPr sz="3400" b="0" spc="75" dirty="0">
                <a:solidFill>
                  <a:srgbClr val="B7274C"/>
                </a:solidFill>
                <a:latin typeface="Calibri Light"/>
                <a:cs typeface="Calibri Light"/>
              </a:rPr>
              <a:t> </a:t>
            </a:r>
            <a:r>
              <a:rPr sz="3400" b="0" spc="125" dirty="0">
                <a:solidFill>
                  <a:srgbClr val="B7274C"/>
                </a:solidFill>
                <a:latin typeface="Calibri Light"/>
                <a:cs typeface="Calibri Light"/>
              </a:rPr>
              <a:t>WAHLPFLICHTF</a:t>
            </a:r>
            <a:r>
              <a:rPr lang="de-DE" sz="3400" b="0" spc="125" dirty="0">
                <a:solidFill>
                  <a:srgbClr val="B7274C"/>
                </a:solidFill>
                <a:latin typeface="Calibri Light"/>
                <a:cs typeface="Calibri Light"/>
              </a:rPr>
              <a:t>Ä</a:t>
            </a:r>
            <a:r>
              <a:rPr sz="3400" b="0" spc="125" dirty="0">
                <a:solidFill>
                  <a:srgbClr val="B7274C"/>
                </a:solidFill>
                <a:latin typeface="Calibri Light"/>
                <a:cs typeface="Calibri Light"/>
              </a:rPr>
              <a:t>CHER</a:t>
            </a:r>
            <a:endParaRPr sz="3400" dirty="0">
              <a:latin typeface="Calibri Light"/>
              <a:cs typeface="Calibri Light"/>
            </a:endParaRPr>
          </a:p>
        </p:txBody>
      </p:sp>
    </p:spTree>
    <p:extLst>
      <p:ext uri="{BB962C8B-B14F-4D97-AF65-F5344CB8AC3E}">
        <p14:creationId xmlns:p14="http://schemas.microsoft.com/office/powerpoint/2010/main" val="2950042267"/>
      </p:ext>
    </p:extLst>
  </p:cSld>
  <p:clrMapOvr>
    <a:masterClrMapping/>
  </p:clrMapOvr>
  <p:transition>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6725284" cy="1021715"/>
          </a:xfrm>
          <a:custGeom>
            <a:avLst/>
            <a:gdLst/>
            <a:ahLst/>
            <a:cxnLst/>
            <a:rect l="l" t="t" r="r" b="b"/>
            <a:pathLst>
              <a:path w="6725284" h="1021715">
                <a:moveTo>
                  <a:pt x="6724738" y="0"/>
                </a:moveTo>
                <a:lnTo>
                  <a:pt x="0" y="0"/>
                </a:lnTo>
                <a:lnTo>
                  <a:pt x="0" y="1021295"/>
                </a:lnTo>
                <a:lnTo>
                  <a:pt x="5562727" y="1020495"/>
                </a:lnTo>
                <a:lnTo>
                  <a:pt x="6724738" y="0"/>
                </a:lnTo>
                <a:close/>
              </a:path>
            </a:pathLst>
          </a:custGeom>
          <a:solidFill>
            <a:srgbClr val="B7274C"/>
          </a:solidFill>
        </p:spPr>
        <p:txBody>
          <a:bodyPr wrap="square" lIns="0" tIns="0" rIns="0" bIns="0" rtlCol="0"/>
          <a:lstStyle/>
          <a:p>
            <a:endParaRPr/>
          </a:p>
        </p:txBody>
      </p:sp>
      <p:sp>
        <p:nvSpPr>
          <p:cNvPr id="4" name="object 4"/>
          <p:cNvSpPr/>
          <p:nvPr/>
        </p:nvSpPr>
        <p:spPr>
          <a:xfrm>
            <a:off x="1320800" y="9420742"/>
            <a:ext cx="240665" cy="240665"/>
          </a:xfrm>
          <a:custGeom>
            <a:avLst/>
            <a:gdLst/>
            <a:ahLst/>
            <a:cxnLst/>
            <a:rect l="l" t="t"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274C"/>
          </a:solidFill>
        </p:spPr>
        <p:txBody>
          <a:bodyPr wrap="square" lIns="0" tIns="0" rIns="0" bIns="0" rtlCol="0"/>
          <a:lstStyle/>
          <a:p>
            <a:endParaRPr/>
          </a:p>
        </p:txBody>
      </p:sp>
      <p:sp>
        <p:nvSpPr>
          <p:cNvPr id="5" name="object 5"/>
          <p:cNvSpPr/>
          <p:nvPr/>
        </p:nvSpPr>
        <p:spPr>
          <a:xfrm>
            <a:off x="1372368" y="9473070"/>
            <a:ext cx="128905" cy="135890"/>
          </a:xfrm>
          <a:custGeom>
            <a:avLst/>
            <a:gdLst/>
            <a:ahLst/>
            <a:cxnLst/>
            <a:rect l="l" t="t"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p:spPr>
        <p:txBody>
          <a:bodyPr wrap="square" lIns="0" tIns="0" rIns="0" bIns="0" rtlCol="0"/>
          <a:lstStyle/>
          <a:p>
            <a:endParaRPr/>
          </a:p>
        </p:txBody>
      </p:sp>
      <p:grpSp>
        <p:nvGrpSpPr>
          <p:cNvPr id="13" name="Gruppieren 12"/>
          <p:cNvGrpSpPr/>
          <p:nvPr/>
        </p:nvGrpSpPr>
        <p:grpSpPr>
          <a:xfrm>
            <a:off x="1011199" y="1498600"/>
            <a:ext cx="7040601" cy="9146094"/>
            <a:chOff x="1011199" y="3197593"/>
            <a:chExt cx="4788891" cy="9146094"/>
          </a:xfrm>
        </p:grpSpPr>
        <p:sp>
          <p:nvSpPr>
            <p:cNvPr id="2" name="object 2"/>
            <p:cNvSpPr txBox="1"/>
            <p:nvPr/>
          </p:nvSpPr>
          <p:spPr>
            <a:xfrm>
              <a:off x="1282700" y="3197593"/>
              <a:ext cx="4517390" cy="9146094"/>
            </a:xfrm>
            <a:prstGeom prst="rect">
              <a:avLst/>
            </a:prstGeom>
          </p:spPr>
          <p:txBody>
            <a:bodyPr vert="horz" wrap="square" lIns="0" tIns="0" rIns="0" bIns="0" rtlCol="0">
              <a:spAutoFit/>
            </a:bodyPr>
            <a:lstStyle/>
            <a:p>
              <a:pPr marL="12700">
                <a:lnSpc>
                  <a:spcPct val="100000"/>
                </a:lnSpc>
              </a:pPr>
              <a:r>
                <a:rPr sz="3200" b="1" spc="-5" dirty="0">
                  <a:solidFill>
                    <a:srgbClr val="B7274C"/>
                  </a:solidFill>
                  <a:latin typeface="Calibri"/>
                  <a:cs typeface="Calibri"/>
                </a:rPr>
                <a:t>Berufsorientierung </a:t>
              </a:r>
              <a:r>
                <a:rPr sz="3200" b="1" dirty="0">
                  <a:solidFill>
                    <a:srgbClr val="B7274C"/>
                  </a:solidFill>
                  <a:latin typeface="Calibri"/>
                  <a:cs typeface="Calibri"/>
                </a:rPr>
                <a:t>&amp;</a:t>
              </a:r>
              <a:r>
                <a:rPr sz="3200" b="1" spc="-75" dirty="0">
                  <a:solidFill>
                    <a:srgbClr val="B7274C"/>
                  </a:solidFill>
                  <a:latin typeface="Calibri"/>
                  <a:cs typeface="Calibri"/>
                </a:rPr>
                <a:t> </a:t>
              </a:r>
              <a:r>
                <a:rPr sz="3200" b="1" spc="-15" dirty="0">
                  <a:solidFill>
                    <a:srgbClr val="B7274C"/>
                  </a:solidFill>
                  <a:latin typeface="Calibri"/>
                  <a:cs typeface="Calibri"/>
                </a:rPr>
                <a:t>Praxis</a:t>
              </a:r>
              <a:endParaRPr sz="3200" dirty="0">
                <a:latin typeface="Calibri"/>
                <a:cs typeface="Calibri"/>
              </a:endParaRPr>
            </a:p>
            <a:p>
              <a:pPr marL="12700">
                <a:lnSpc>
                  <a:spcPct val="100000"/>
                </a:lnSpc>
                <a:spcBef>
                  <a:spcPts val="1120"/>
                </a:spcBef>
              </a:pPr>
              <a:r>
                <a:rPr sz="2800" b="0" spc="-15" dirty="0">
                  <a:latin typeface="Calibri Light"/>
                  <a:cs typeface="Calibri Light"/>
                </a:rPr>
                <a:t>Praktika, </a:t>
              </a:r>
              <a:r>
                <a:rPr sz="2800" b="0" spc="-20" dirty="0">
                  <a:latin typeface="Calibri Light"/>
                  <a:cs typeface="Calibri Light"/>
                </a:rPr>
                <a:t>Praxistag </a:t>
              </a:r>
              <a:r>
                <a:rPr sz="2800" b="0" dirty="0">
                  <a:latin typeface="Calibri Light"/>
                  <a:cs typeface="Calibri Light"/>
                </a:rPr>
                <a:t>oder</a:t>
              </a:r>
              <a:r>
                <a:rPr sz="2800" b="0" spc="-15" dirty="0">
                  <a:latin typeface="Calibri Light"/>
                  <a:cs typeface="Calibri Light"/>
                </a:rPr>
                <a:t> </a:t>
              </a:r>
              <a:r>
                <a:rPr sz="2800" b="0" spc="-10" dirty="0">
                  <a:latin typeface="Calibri Light"/>
                  <a:cs typeface="Calibri Light"/>
                </a:rPr>
                <a:t>Berufswahlportfolio:</a:t>
              </a:r>
              <a:endParaRPr sz="2800" dirty="0">
                <a:latin typeface="Calibri Light"/>
                <a:cs typeface="Calibri Light"/>
              </a:endParaRPr>
            </a:p>
            <a:p>
              <a:pPr marL="12700" marR="302260">
                <a:lnSpc>
                  <a:spcPct val="100000"/>
                </a:lnSpc>
                <a:spcBef>
                  <a:spcPts val="1200"/>
                </a:spcBef>
              </a:pPr>
              <a:r>
                <a:rPr sz="2800" b="0" dirty="0">
                  <a:latin typeface="Calibri Light"/>
                  <a:cs typeface="Calibri Light"/>
                </a:rPr>
                <a:t>Die </a:t>
              </a:r>
              <a:r>
                <a:rPr sz="2800" b="0" spc="-5" dirty="0">
                  <a:latin typeface="Calibri Light"/>
                  <a:cs typeface="Calibri Light"/>
                </a:rPr>
                <a:t>Realschulen </a:t>
              </a:r>
              <a:r>
                <a:rPr sz="2800" b="0" dirty="0">
                  <a:latin typeface="Calibri Light"/>
                  <a:cs typeface="Calibri Light"/>
                </a:rPr>
                <a:t>plus </a:t>
              </a:r>
              <a:r>
                <a:rPr sz="2800" b="0" spc="-5" dirty="0">
                  <a:latin typeface="Calibri Light"/>
                  <a:cs typeface="Calibri Light"/>
                </a:rPr>
                <a:t>legen </a:t>
              </a:r>
              <a:r>
                <a:rPr sz="2800" b="0" dirty="0">
                  <a:latin typeface="Calibri Light"/>
                  <a:cs typeface="Calibri Light"/>
                </a:rPr>
                <a:t>einen</a:t>
              </a:r>
              <a:r>
                <a:rPr sz="2800" b="0" spc="-90" dirty="0">
                  <a:latin typeface="Calibri Light"/>
                  <a:cs typeface="Calibri Light"/>
                </a:rPr>
                <a:t> </a:t>
              </a:r>
              <a:r>
                <a:rPr sz="2800" b="0" spc="-15" dirty="0">
                  <a:latin typeface="Calibri Light"/>
                  <a:cs typeface="Calibri Light"/>
                </a:rPr>
                <a:t>Schwer-  </a:t>
              </a:r>
              <a:r>
                <a:rPr sz="2800" b="0" spc="-5" dirty="0">
                  <a:latin typeface="Calibri Light"/>
                  <a:cs typeface="Calibri Light"/>
                </a:rPr>
                <a:t>punkt </a:t>
              </a:r>
              <a:r>
                <a:rPr sz="2800" b="0" dirty="0">
                  <a:latin typeface="Calibri Light"/>
                  <a:cs typeface="Calibri Light"/>
                </a:rPr>
                <a:t>auf die</a:t>
              </a:r>
              <a:r>
                <a:rPr sz="2800" b="0" spc="-70" dirty="0">
                  <a:latin typeface="Calibri Light"/>
                  <a:cs typeface="Calibri Light"/>
                </a:rPr>
                <a:t> </a:t>
              </a:r>
              <a:r>
                <a:rPr sz="2800" b="0" spc="-5" dirty="0">
                  <a:latin typeface="Calibri Light"/>
                  <a:cs typeface="Calibri Light"/>
                </a:rPr>
                <a:t>Berufsorientierung.</a:t>
              </a:r>
              <a:endParaRPr sz="2800" dirty="0">
                <a:latin typeface="Calibri Light"/>
                <a:cs typeface="Calibri Light"/>
              </a:endParaRPr>
            </a:p>
            <a:p>
              <a:pPr>
                <a:lnSpc>
                  <a:spcPct val="100000"/>
                </a:lnSpc>
              </a:pPr>
              <a:endParaRPr sz="2800" dirty="0">
                <a:latin typeface="Times New Roman"/>
                <a:cs typeface="Times New Roman"/>
              </a:endParaRPr>
            </a:p>
            <a:p>
              <a:pPr>
                <a:lnSpc>
                  <a:spcPct val="100000"/>
                </a:lnSpc>
                <a:spcBef>
                  <a:spcPts val="30"/>
                </a:spcBef>
              </a:pPr>
              <a:endParaRPr sz="3600" dirty="0">
                <a:latin typeface="Times New Roman"/>
                <a:cs typeface="Times New Roman"/>
              </a:endParaRPr>
            </a:p>
            <a:p>
              <a:pPr marL="19050">
                <a:lnSpc>
                  <a:spcPct val="100000"/>
                </a:lnSpc>
              </a:pPr>
              <a:r>
                <a:rPr sz="3200" b="1" spc="-10" dirty="0">
                  <a:solidFill>
                    <a:srgbClr val="B7274C"/>
                  </a:solidFill>
                  <a:latin typeface="Calibri"/>
                  <a:cs typeface="Calibri"/>
                </a:rPr>
                <a:t>Vielfältige</a:t>
              </a:r>
              <a:r>
                <a:rPr sz="3200" b="1" spc="-15" dirty="0">
                  <a:solidFill>
                    <a:srgbClr val="B7274C"/>
                  </a:solidFill>
                  <a:latin typeface="Calibri"/>
                  <a:cs typeface="Calibri"/>
                </a:rPr>
                <a:t> </a:t>
              </a:r>
              <a:r>
                <a:rPr sz="3200" b="1" spc="-10" dirty="0">
                  <a:solidFill>
                    <a:srgbClr val="B7274C"/>
                  </a:solidFill>
                  <a:latin typeface="Calibri"/>
                  <a:cs typeface="Calibri"/>
                </a:rPr>
                <a:t>Berufsaussichten</a:t>
              </a:r>
              <a:endParaRPr sz="3200" dirty="0">
                <a:latin typeface="Calibri"/>
                <a:cs typeface="Calibri"/>
              </a:endParaRPr>
            </a:p>
            <a:p>
              <a:pPr marL="19050" marR="64135">
                <a:lnSpc>
                  <a:spcPct val="100000"/>
                </a:lnSpc>
                <a:spcBef>
                  <a:spcPts val="1120"/>
                </a:spcBef>
              </a:pPr>
              <a:r>
                <a:rPr sz="2800" b="0" dirty="0">
                  <a:latin typeface="Calibri Light"/>
                  <a:cs typeface="Calibri Light"/>
                </a:rPr>
                <a:t>Die </a:t>
              </a:r>
              <a:r>
                <a:rPr sz="2800" b="0" spc="-5" dirty="0">
                  <a:latin typeface="Calibri Light"/>
                  <a:cs typeface="Calibri Light"/>
                </a:rPr>
                <a:t>Realschulen </a:t>
              </a:r>
              <a:r>
                <a:rPr sz="2800" b="0" dirty="0">
                  <a:latin typeface="Calibri Light"/>
                  <a:cs typeface="Calibri Light"/>
                </a:rPr>
                <a:t>plus </a:t>
              </a:r>
              <a:r>
                <a:rPr sz="2800" b="0" spc="-15" dirty="0">
                  <a:latin typeface="Calibri Light"/>
                  <a:cs typeface="Calibri Light"/>
                </a:rPr>
                <a:t>kooperieren </a:t>
              </a:r>
              <a:r>
                <a:rPr sz="2800" b="0" dirty="0">
                  <a:latin typeface="Calibri Light"/>
                  <a:cs typeface="Calibri Light"/>
                </a:rPr>
                <a:t>mit </a:t>
              </a:r>
              <a:r>
                <a:rPr sz="2800" b="0" spc="-25" dirty="0">
                  <a:latin typeface="Calibri Light"/>
                  <a:cs typeface="Calibri Light"/>
                </a:rPr>
                <a:t>Part-  </a:t>
              </a:r>
              <a:r>
                <a:rPr sz="2800" b="0" dirty="0">
                  <a:latin typeface="Calibri Light"/>
                  <a:cs typeface="Calibri Light"/>
                </a:rPr>
                <a:t>nern aus der </a:t>
              </a:r>
              <a:r>
                <a:rPr sz="2800" b="0" spc="-10" dirty="0">
                  <a:latin typeface="Calibri Light"/>
                  <a:cs typeface="Calibri Light"/>
                </a:rPr>
                <a:t>Wirtschaft, </a:t>
              </a:r>
              <a:r>
                <a:rPr sz="2800" b="0" dirty="0">
                  <a:latin typeface="Calibri Light"/>
                  <a:cs typeface="Calibri Light"/>
                </a:rPr>
                <a:t>den </a:t>
              </a:r>
              <a:r>
                <a:rPr sz="2800" b="0" spc="-5" dirty="0">
                  <a:latin typeface="Calibri Light"/>
                  <a:cs typeface="Calibri Light"/>
                </a:rPr>
                <a:t>Kammern,</a:t>
              </a:r>
              <a:r>
                <a:rPr sz="2800" b="0" spc="-65" dirty="0">
                  <a:latin typeface="Calibri Light"/>
                  <a:cs typeface="Calibri Light"/>
                </a:rPr>
                <a:t> </a:t>
              </a:r>
              <a:r>
                <a:rPr sz="2800" b="0" dirty="0">
                  <a:latin typeface="Calibri Light"/>
                  <a:cs typeface="Calibri Light"/>
                </a:rPr>
                <a:t>der  </a:t>
              </a:r>
              <a:r>
                <a:rPr sz="2800" b="0" spc="-5" dirty="0">
                  <a:latin typeface="Calibri Light"/>
                  <a:cs typeface="Calibri Light"/>
                </a:rPr>
                <a:t>Bundesagentur </a:t>
              </a:r>
              <a:r>
                <a:rPr sz="2800" b="0" dirty="0">
                  <a:latin typeface="Calibri Light"/>
                  <a:cs typeface="Calibri Light"/>
                </a:rPr>
                <a:t>für Arbeit</a:t>
              </a:r>
              <a:r>
                <a:rPr sz="2800" b="0" spc="-80" dirty="0">
                  <a:latin typeface="Calibri Light"/>
                  <a:cs typeface="Calibri Light"/>
                </a:rPr>
                <a:t> </a:t>
              </a:r>
              <a:r>
                <a:rPr sz="2800" b="0" spc="-40" dirty="0">
                  <a:latin typeface="Calibri Light"/>
                  <a:cs typeface="Calibri Light"/>
                </a:rPr>
                <a:t>usw.</a:t>
              </a:r>
              <a:endParaRPr sz="2800" dirty="0">
                <a:latin typeface="Calibri Light"/>
                <a:cs typeface="Calibri Light"/>
              </a:endParaRPr>
            </a:p>
            <a:p>
              <a:pPr marL="19050" marR="227329">
                <a:lnSpc>
                  <a:spcPct val="100000"/>
                </a:lnSpc>
                <a:spcBef>
                  <a:spcPts val="1200"/>
                </a:spcBef>
              </a:pPr>
              <a:r>
                <a:rPr sz="2800" b="0" spc="-5" dirty="0">
                  <a:latin typeface="Calibri Light"/>
                  <a:cs typeface="Calibri Light"/>
                </a:rPr>
                <a:t>So </a:t>
              </a:r>
              <a:r>
                <a:rPr sz="2800" b="0" dirty="0">
                  <a:latin typeface="Calibri Light"/>
                  <a:cs typeface="Calibri Light"/>
                </a:rPr>
                <a:t>lernen die Kinder und </a:t>
              </a:r>
              <a:r>
                <a:rPr sz="2800" b="0" spc="-5" dirty="0">
                  <a:latin typeface="Calibri Light"/>
                  <a:cs typeface="Calibri Light"/>
                </a:rPr>
                <a:t>Jugendlichen</a:t>
              </a:r>
              <a:r>
                <a:rPr sz="2800" b="0" spc="-65" dirty="0">
                  <a:latin typeface="Calibri Light"/>
                  <a:cs typeface="Calibri Light"/>
                </a:rPr>
                <a:t> </a:t>
              </a:r>
              <a:r>
                <a:rPr sz="2800" b="0" dirty="0">
                  <a:latin typeface="Calibri Light"/>
                  <a:cs typeface="Calibri Light"/>
                </a:rPr>
                <a:t>die  </a:t>
              </a:r>
              <a:r>
                <a:rPr sz="2800" b="0" spc="-10" dirty="0">
                  <a:latin typeface="Calibri Light"/>
                  <a:cs typeface="Calibri Light"/>
                </a:rPr>
                <a:t>Vielfalt </a:t>
              </a:r>
              <a:r>
                <a:rPr sz="2800" b="0" dirty="0">
                  <a:latin typeface="Calibri Light"/>
                  <a:cs typeface="Calibri Light"/>
                </a:rPr>
                <a:t>der </a:t>
              </a:r>
              <a:r>
                <a:rPr sz="2800" b="0" spc="-10" dirty="0">
                  <a:latin typeface="Calibri Light"/>
                  <a:cs typeface="Calibri Light"/>
                </a:rPr>
                <a:t>Berufswelt</a:t>
              </a:r>
              <a:r>
                <a:rPr sz="2800" b="0" spc="-30" dirty="0">
                  <a:latin typeface="Calibri Light"/>
                  <a:cs typeface="Calibri Light"/>
                </a:rPr>
                <a:t> </a:t>
              </a:r>
              <a:r>
                <a:rPr sz="2800" b="0" spc="-10" dirty="0">
                  <a:latin typeface="Calibri Light"/>
                  <a:cs typeface="Calibri Light"/>
                </a:rPr>
                <a:t>kennen.</a:t>
              </a:r>
              <a:endParaRPr sz="2800" dirty="0">
                <a:latin typeface="Calibri Light"/>
                <a:cs typeface="Calibri Light"/>
              </a:endParaRPr>
            </a:p>
          </p:txBody>
        </p:sp>
        <p:sp>
          <p:nvSpPr>
            <p:cNvPr id="6" name="object 6"/>
            <p:cNvSpPr/>
            <p:nvPr/>
          </p:nvSpPr>
          <p:spPr>
            <a:xfrm>
              <a:off x="1022299" y="3339604"/>
              <a:ext cx="165100" cy="165100"/>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sz="2400"/>
            </a:p>
          </p:txBody>
        </p:sp>
        <p:sp>
          <p:nvSpPr>
            <p:cNvPr id="7" name="object 7"/>
            <p:cNvSpPr/>
            <p:nvPr/>
          </p:nvSpPr>
          <p:spPr>
            <a:xfrm>
              <a:off x="1011199" y="6461493"/>
              <a:ext cx="165100" cy="165100"/>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sz="2400"/>
            </a:p>
          </p:txBody>
        </p:sp>
      </p:grpSp>
      <p:sp>
        <p:nvSpPr>
          <p:cNvPr id="8" name="object 8"/>
          <p:cNvSpPr/>
          <p:nvPr/>
        </p:nvSpPr>
        <p:spPr>
          <a:xfrm>
            <a:off x="8153400" y="1984298"/>
            <a:ext cx="6858000" cy="4605870"/>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14846300" y="645159"/>
            <a:ext cx="299085" cy="348615"/>
          </a:xfrm>
          <a:prstGeom prst="rect">
            <a:avLst/>
          </a:prstGeom>
        </p:spPr>
        <p:txBody>
          <a:bodyPr vert="horz" wrap="square" lIns="0" tIns="0" rIns="0" bIns="0" rtlCol="0">
            <a:spAutoFit/>
          </a:bodyPr>
          <a:lstStyle/>
          <a:p>
            <a:pPr marL="12700">
              <a:lnSpc>
                <a:spcPct val="100000"/>
              </a:lnSpc>
            </a:pPr>
            <a:r>
              <a:rPr sz="2200" spc="-40" dirty="0">
                <a:latin typeface="Calibri"/>
                <a:cs typeface="Calibri"/>
              </a:rPr>
              <a:t>10</a:t>
            </a:r>
            <a:endParaRPr sz="2200">
              <a:latin typeface="Calibri"/>
              <a:cs typeface="Calibri"/>
            </a:endParaRPr>
          </a:p>
        </p:txBody>
      </p:sp>
      <p:sp>
        <p:nvSpPr>
          <p:cNvPr id="10" name="object 10"/>
          <p:cNvSpPr txBox="1"/>
          <p:nvPr/>
        </p:nvSpPr>
        <p:spPr>
          <a:xfrm>
            <a:off x="1623999" y="9314402"/>
            <a:ext cx="5513401" cy="432491"/>
          </a:xfrm>
          <a:prstGeom prst="rect">
            <a:avLst/>
          </a:prstGeom>
        </p:spPr>
        <p:txBody>
          <a:bodyPr vert="horz" wrap="square" lIns="0" tIns="0" rIns="0" bIns="0" rtlCol="0">
            <a:spAutoFit/>
          </a:bodyPr>
          <a:lstStyle/>
          <a:p>
            <a:pPr marL="12700">
              <a:lnSpc>
                <a:spcPts val="3329"/>
              </a:lnSpc>
            </a:pPr>
            <a:r>
              <a:rPr lang="de-DE" sz="3400" b="0" spc="315" dirty="0">
                <a:solidFill>
                  <a:srgbClr val="B7274C"/>
                </a:solidFill>
                <a:latin typeface="Calibri Light"/>
                <a:cs typeface="Calibri Light"/>
              </a:rPr>
              <a:t>BERUFSORIENTIERUNG</a:t>
            </a:r>
            <a:endParaRPr sz="3400">
              <a:latin typeface="Calibri Light"/>
              <a:cs typeface="Calibri Light"/>
            </a:endParaRPr>
          </a:p>
        </p:txBody>
      </p:sp>
      <p:sp>
        <p:nvSpPr>
          <p:cNvPr id="11" name="object 11"/>
          <p:cNvSpPr txBox="1"/>
          <p:nvPr/>
        </p:nvSpPr>
        <p:spPr>
          <a:xfrm>
            <a:off x="9313278" y="9332401"/>
            <a:ext cx="5711190" cy="406400"/>
          </a:xfrm>
          <a:prstGeom prst="rect">
            <a:avLst/>
          </a:prstGeom>
        </p:spPr>
        <p:txBody>
          <a:bodyPr vert="horz" wrap="square" lIns="0" tIns="0" rIns="0" bIns="0" rtlCol="0">
            <a:spAutoFit/>
          </a:bodyPr>
          <a:lstStyle/>
          <a:p>
            <a:pPr marL="12700">
              <a:lnSpc>
                <a:spcPts val="2950"/>
              </a:lnSpc>
            </a:pPr>
            <a:r>
              <a:rPr sz="3000" b="0" spc="-20" dirty="0">
                <a:latin typeface="Calibri Light"/>
                <a:cs typeface="Calibri Light"/>
              </a:rPr>
              <a:t>Praxis </a:t>
            </a:r>
            <a:r>
              <a:rPr sz="3000" b="0" spc="-15" dirty="0">
                <a:latin typeface="Calibri Light"/>
                <a:cs typeface="Calibri Light"/>
              </a:rPr>
              <a:t>erfahren </a:t>
            </a:r>
            <a:r>
              <a:rPr sz="3000" b="0" dirty="0">
                <a:latin typeface="Calibri Light"/>
                <a:cs typeface="Calibri Light"/>
              </a:rPr>
              <a:t>– </a:t>
            </a:r>
            <a:r>
              <a:rPr sz="3000" b="0" spc="-15" dirty="0">
                <a:latin typeface="Calibri Light"/>
                <a:cs typeface="Calibri Light"/>
              </a:rPr>
              <a:t>Kompetenz</a:t>
            </a:r>
            <a:r>
              <a:rPr sz="3000" b="0" spc="-30" dirty="0">
                <a:latin typeface="Calibri Light"/>
                <a:cs typeface="Calibri Light"/>
              </a:rPr>
              <a:t> </a:t>
            </a:r>
            <a:r>
              <a:rPr sz="3000" b="0" spc="-15" dirty="0">
                <a:latin typeface="Calibri Light"/>
                <a:cs typeface="Calibri Light"/>
              </a:rPr>
              <a:t>steigern</a:t>
            </a:r>
            <a:endParaRPr sz="3000">
              <a:latin typeface="Calibri Light"/>
              <a:cs typeface="Calibri Light"/>
            </a:endParaRPr>
          </a:p>
        </p:txBody>
      </p:sp>
      <p:sp>
        <p:nvSpPr>
          <p:cNvPr id="12" name="object 10"/>
          <p:cNvSpPr txBox="1"/>
          <p:nvPr/>
        </p:nvSpPr>
        <p:spPr>
          <a:xfrm>
            <a:off x="8051800" y="584200"/>
            <a:ext cx="5513401" cy="432491"/>
          </a:xfrm>
          <a:prstGeom prst="rect">
            <a:avLst/>
          </a:prstGeom>
        </p:spPr>
        <p:txBody>
          <a:bodyPr vert="horz" wrap="square" lIns="0" tIns="0" rIns="0" bIns="0" rtlCol="0">
            <a:spAutoFit/>
          </a:bodyPr>
          <a:lstStyle/>
          <a:p>
            <a:pPr marL="12700">
              <a:lnSpc>
                <a:spcPts val="3329"/>
              </a:lnSpc>
            </a:pPr>
            <a:r>
              <a:rPr lang="de-DE" sz="3400" b="0" spc="315" dirty="0">
                <a:solidFill>
                  <a:srgbClr val="B7274C"/>
                </a:solidFill>
                <a:latin typeface="Calibri Light"/>
                <a:cs typeface="Calibri Light"/>
              </a:rPr>
              <a:t>BERUFSORIENTIERUNG</a:t>
            </a:r>
            <a:endParaRPr sz="3400" dirty="0">
              <a:latin typeface="Calibri Light"/>
              <a:cs typeface="Calibri Ligh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bject 2"/>
          <p:cNvSpPr>
            <a:spLocks/>
          </p:cNvSpPr>
          <p:nvPr/>
        </p:nvSpPr>
        <p:spPr bwMode="auto">
          <a:xfrm>
            <a:off x="1320800" y="9420225"/>
            <a:ext cx="241300" cy="241300"/>
          </a:xfrm>
          <a:custGeom>
            <a:avLst/>
            <a:gdLst>
              <a:gd name="T0" fmla="*/ 120446 w 240665"/>
              <a:gd name="T1" fmla="*/ 0 h 240665"/>
              <a:gd name="T2" fmla="*/ 73563 w 240665"/>
              <a:gd name="T3" fmla="*/ 9465 h 240665"/>
              <a:gd name="T4" fmla="*/ 35278 w 240665"/>
              <a:gd name="T5" fmla="*/ 35278 h 240665"/>
              <a:gd name="T6" fmla="*/ 9465 w 240665"/>
              <a:gd name="T7" fmla="*/ 73563 h 240665"/>
              <a:gd name="T8" fmla="*/ 0 w 240665"/>
              <a:gd name="T9" fmla="*/ 120446 h 240665"/>
              <a:gd name="T10" fmla="*/ 9465 w 240665"/>
              <a:gd name="T11" fmla="*/ 167328 h 240665"/>
              <a:gd name="T12" fmla="*/ 35278 w 240665"/>
              <a:gd name="T13" fmla="*/ 205614 h 240665"/>
              <a:gd name="T14" fmla="*/ 73563 w 240665"/>
              <a:gd name="T15" fmla="*/ 231427 h 240665"/>
              <a:gd name="T16" fmla="*/ 120446 w 240665"/>
              <a:gd name="T17" fmla="*/ 240892 h 240665"/>
              <a:gd name="T18" fmla="*/ 167328 w 240665"/>
              <a:gd name="T19" fmla="*/ 231427 h 240665"/>
              <a:gd name="T20" fmla="*/ 205614 w 240665"/>
              <a:gd name="T21" fmla="*/ 205614 h 240665"/>
              <a:gd name="T22" fmla="*/ 231427 w 240665"/>
              <a:gd name="T23" fmla="*/ 167328 h 240665"/>
              <a:gd name="T24" fmla="*/ 240892 w 240665"/>
              <a:gd name="T25" fmla="*/ 120446 h 240665"/>
              <a:gd name="T26" fmla="*/ 231427 w 240665"/>
              <a:gd name="T27" fmla="*/ 73563 h 240665"/>
              <a:gd name="T28" fmla="*/ 205614 w 240665"/>
              <a:gd name="T29" fmla="*/ 35278 h 240665"/>
              <a:gd name="T30" fmla="*/ 167328 w 240665"/>
              <a:gd name="T31" fmla="*/ 9465 h 240665"/>
              <a:gd name="T32" fmla="*/ 120446 w 240665"/>
              <a:gd name="T33" fmla="*/ 0 h 2406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1E3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DE"/>
          </a:p>
        </p:txBody>
      </p:sp>
      <p:sp>
        <p:nvSpPr>
          <p:cNvPr id="13315" name="object 3"/>
          <p:cNvSpPr>
            <a:spLocks/>
          </p:cNvSpPr>
          <p:nvPr/>
        </p:nvSpPr>
        <p:spPr bwMode="auto">
          <a:xfrm>
            <a:off x="1371600" y="9472613"/>
            <a:ext cx="130175" cy="136525"/>
          </a:xfrm>
          <a:custGeom>
            <a:avLst/>
            <a:gdLst>
              <a:gd name="T0" fmla="*/ 130027 w 128905"/>
              <a:gd name="T1" fmla="*/ 0 h 135890"/>
              <a:gd name="T2" fmla="*/ 38879 w 128905"/>
              <a:gd name="T3" fmla="*/ 21741 h 135890"/>
              <a:gd name="T4" fmla="*/ 70416 w 128905"/>
              <a:gd name="T5" fmla="*/ 40766 h 135890"/>
              <a:gd name="T6" fmla="*/ 40867 w 128905"/>
              <a:gd name="T7" fmla="*/ 59560 h 135890"/>
              <a:gd name="T8" fmla="*/ 7901 w 128905"/>
              <a:gd name="T9" fmla="*/ 90998 h 135890"/>
              <a:gd name="T10" fmla="*/ 0 w 128905"/>
              <a:gd name="T11" fmla="*/ 120776 h 135890"/>
              <a:gd name="T12" fmla="*/ 5174 w 128905"/>
              <a:gd name="T13" fmla="*/ 131268 h 135890"/>
              <a:gd name="T14" fmla="*/ 15892 w 128905"/>
              <a:gd name="T15" fmla="*/ 136047 h 135890"/>
              <a:gd name="T16" fmla="*/ 29940 w 128905"/>
              <a:gd name="T17" fmla="*/ 134495 h 135890"/>
              <a:gd name="T18" fmla="*/ 65879 w 128905"/>
              <a:gd name="T19" fmla="*/ 108932 h 135890"/>
              <a:gd name="T20" fmla="*/ 76881 w 128905"/>
              <a:gd name="T21" fmla="*/ 91369 h 135890"/>
              <a:gd name="T22" fmla="*/ 93719 w 128905"/>
              <a:gd name="T23" fmla="*/ 63018 h 135890"/>
              <a:gd name="T24" fmla="*/ 117148 w 128905"/>
              <a:gd name="T25" fmla="*/ 63018 h 135890"/>
              <a:gd name="T26" fmla="*/ 130027 w 128905"/>
              <a:gd name="T27" fmla="*/ 0 h 135890"/>
              <a:gd name="T28" fmla="*/ 117148 w 128905"/>
              <a:gd name="T29" fmla="*/ 63018 h 135890"/>
              <a:gd name="T30" fmla="*/ 93719 w 128905"/>
              <a:gd name="T31" fmla="*/ 63018 h 135890"/>
              <a:gd name="T32" fmla="*/ 111353 w 128905"/>
              <a:gd name="T33" fmla="*/ 91369 h 135890"/>
              <a:gd name="T34" fmla="*/ 117148 w 128905"/>
              <a:gd name="T35" fmla="*/ 63018 h 135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DE"/>
          </a:p>
        </p:txBody>
      </p:sp>
      <p:sp>
        <p:nvSpPr>
          <p:cNvPr id="13316" name="object 4"/>
          <p:cNvSpPr>
            <a:spLocks/>
          </p:cNvSpPr>
          <p:nvPr/>
        </p:nvSpPr>
        <p:spPr bwMode="auto">
          <a:xfrm>
            <a:off x="0" y="0"/>
            <a:ext cx="6724650" cy="1022350"/>
          </a:xfrm>
          <a:custGeom>
            <a:avLst/>
            <a:gdLst>
              <a:gd name="T0" fmla="*/ 6724104 w 6725284"/>
              <a:gd name="T1" fmla="*/ 0 h 1021715"/>
              <a:gd name="T2" fmla="*/ 0 w 6725284"/>
              <a:gd name="T3" fmla="*/ 0 h 1021715"/>
              <a:gd name="T4" fmla="*/ 0 w 6725284"/>
              <a:gd name="T5" fmla="*/ 1021930 h 1021715"/>
              <a:gd name="T6" fmla="*/ 5562203 w 6725284"/>
              <a:gd name="T7" fmla="*/ 1021129 h 1021715"/>
              <a:gd name="T8" fmla="*/ 6724104 w 6725284"/>
              <a:gd name="T9" fmla="*/ 0 h 1021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25284" h="1021715">
                <a:moveTo>
                  <a:pt x="6724738" y="0"/>
                </a:moveTo>
                <a:lnTo>
                  <a:pt x="0" y="0"/>
                </a:lnTo>
                <a:lnTo>
                  <a:pt x="0" y="1021295"/>
                </a:lnTo>
                <a:lnTo>
                  <a:pt x="5562727" y="1020495"/>
                </a:lnTo>
                <a:lnTo>
                  <a:pt x="6724738" y="0"/>
                </a:lnTo>
                <a:close/>
              </a:path>
            </a:pathLst>
          </a:custGeom>
          <a:solidFill>
            <a:srgbClr val="B71E3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DE"/>
          </a:p>
        </p:txBody>
      </p:sp>
      <p:sp>
        <p:nvSpPr>
          <p:cNvPr id="5" name="object 5"/>
          <p:cNvSpPr txBox="1"/>
          <p:nvPr/>
        </p:nvSpPr>
        <p:spPr>
          <a:xfrm>
            <a:off x="2933700" y="3949700"/>
            <a:ext cx="2428875" cy="317500"/>
          </a:xfrm>
          <a:prstGeom prst="rect">
            <a:avLst/>
          </a:prstGeom>
        </p:spPr>
        <p:txBody>
          <a:bodyPr lIns="0" tIns="0" rIns="0" bIns="0">
            <a:spAutoFit/>
          </a:bodyPr>
          <a:lstStyle/>
          <a:p>
            <a:pPr marL="12700" fontAlgn="auto">
              <a:spcBef>
                <a:spcPts val="0"/>
              </a:spcBef>
              <a:spcAft>
                <a:spcPts val="0"/>
              </a:spcAft>
              <a:defRPr/>
            </a:pPr>
            <a:r>
              <a:rPr lang="de-DE" sz="2000" spc="-10" dirty="0" smtClean="0">
                <a:latin typeface="Calibri"/>
                <a:cs typeface="Calibri"/>
              </a:rPr>
              <a:t>Platz </a:t>
            </a:r>
            <a:r>
              <a:rPr lang="de-DE" sz="2000" spc="-35" dirty="0" smtClean="0">
                <a:latin typeface="Calibri"/>
                <a:cs typeface="Calibri"/>
              </a:rPr>
              <a:t>für </a:t>
            </a:r>
            <a:r>
              <a:rPr lang="de-DE" sz="2000" spc="-45" dirty="0" smtClean="0">
                <a:latin typeface="Calibri"/>
                <a:cs typeface="Calibri"/>
              </a:rPr>
              <a:t>eigene</a:t>
            </a:r>
            <a:r>
              <a:rPr lang="de-DE" sz="2000" spc="-75" dirty="0" smtClean="0">
                <a:latin typeface="Calibri"/>
                <a:cs typeface="Calibri"/>
              </a:rPr>
              <a:t> </a:t>
            </a:r>
            <a:r>
              <a:rPr lang="de-DE" sz="2000" spc="30" dirty="0" smtClean="0">
                <a:latin typeface="Calibri"/>
                <a:cs typeface="Calibri"/>
              </a:rPr>
              <a:t>Notizen</a:t>
            </a:r>
            <a:endParaRPr lang="de-DE" sz="2000" dirty="0">
              <a:latin typeface="Calibri"/>
              <a:cs typeface="Calibri"/>
            </a:endParaRPr>
          </a:p>
        </p:txBody>
      </p:sp>
      <p:sp>
        <p:nvSpPr>
          <p:cNvPr id="8" name="object 8"/>
          <p:cNvSpPr txBox="1"/>
          <p:nvPr/>
        </p:nvSpPr>
        <p:spPr>
          <a:xfrm>
            <a:off x="9402763" y="9371013"/>
            <a:ext cx="5621337" cy="406400"/>
          </a:xfrm>
          <a:prstGeom prst="rect">
            <a:avLst/>
          </a:prstGeom>
        </p:spPr>
        <p:txBody>
          <a:bodyPr lIns="0" tIns="0" rIns="0" bIns="0">
            <a:spAutoFit/>
          </a:bodyPr>
          <a:lstStyle/>
          <a:p>
            <a:pPr marL="12700" fontAlgn="auto">
              <a:lnSpc>
                <a:spcPts val="3095"/>
              </a:lnSpc>
              <a:spcBef>
                <a:spcPts val="0"/>
              </a:spcBef>
              <a:spcAft>
                <a:spcPts val="0"/>
              </a:spcAft>
              <a:defRPr/>
            </a:pPr>
            <a:r>
              <a:rPr sz="3000" spc="-35" dirty="0">
                <a:latin typeface="Calibri"/>
                <a:cs typeface="Calibri"/>
              </a:rPr>
              <a:t>Praxis </a:t>
            </a:r>
            <a:r>
              <a:rPr sz="3000" spc="-75" dirty="0">
                <a:latin typeface="Calibri"/>
                <a:cs typeface="Calibri"/>
              </a:rPr>
              <a:t>erfahren </a:t>
            </a:r>
            <a:r>
              <a:rPr sz="3000" spc="-145" dirty="0">
                <a:latin typeface="Calibri"/>
                <a:cs typeface="Calibri"/>
              </a:rPr>
              <a:t>– </a:t>
            </a:r>
            <a:r>
              <a:rPr sz="3000" spc="-45" dirty="0">
                <a:latin typeface="Calibri"/>
                <a:cs typeface="Calibri"/>
              </a:rPr>
              <a:t>Kompetenz</a:t>
            </a:r>
            <a:r>
              <a:rPr sz="3000" spc="175" dirty="0">
                <a:latin typeface="Calibri"/>
                <a:cs typeface="Calibri"/>
              </a:rPr>
              <a:t> </a:t>
            </a:r>
            <a:r>
              <a:rPr sz="3000" spc="-45" dirty="0">
                <a:latin typeface="Calibri"/>
                <a:cs typeface="Calibri"/>
              </a:rPr>
              <a:t>steigern</a:t>
            </a:r>
            <a:endParaRPr sz="3000">
              <a:latin typeface="Calibri"/>
              <a:cs typeface="Calibri"/>
            </a:endParaRPr>
          </a:p>
        </p:txBody>
      </p:sp>
      <p:sp>
        <p:nvSpPr>
          <p:cNvPr id="6" name="object 6"/>
          <p:cNvSpPr txBox="1"/>
          <p:nvPr/>
        </p:nvSpPr>
        <p:spPr>
          <a:xfrm>
            <a:off x="14808200" y="644525"/>
            <a:ext cx="260350" cy="349250"/>
          </a:xfrm>
          <a:prstGeom prst="rect">
            <a:avLst/>
          </a:prstGeom>
        </p:spPr>
        <p:txBody>
          <a:bodyPr lIns="0" tIns="0" rIns="0" bIns="0">
            <a:spAutoFit/>
          </a:bodyPr>
          <a:lstStyle/>
          <a:p>
            <a:pPr marL="12700" fontAlgn="auto">
              <a:spcBef>
                <a:spcPts val="0"/>
              </a:spcBef>
              <a:spcAft>
                <a:spcPts val="0"/>
              </a:spcAft>
              <a:defRPr/>
            </a:pPr>
            <a:r>
              <a:rPr sz="2200" spc="-190" dirty="0">
                <a:latin typeface="Calibri"/>
                <a:cs typeface="Calibri"/>
              </a:rPr>
              <a:t>11</a:t>
            </a:r>
            <a:endParaRPr sz="2200">
              <a:latin typeface="Calibri"/>
              <a:cs typeface="Calibri"/>
            </a:endParaRPr>
          </a:p>
        </p:txBody>
      </p:sp>
      <p:sp>
        <p:nvSpPr>
          <p:cNvPr id="10" name="object 7"/>
          <p:cNvSpPr txBox="1"/>
          <p:nvPr/>
        </p:nvSpPr>
        <p:spPr>
          <a:xfrm>
            <a:off x="1623999" y="9314402"/>
            <a:ext cx="5589601" cy="432491"/>
          </a:xfrm>
          <a:prstGeom prst="rect">
            <a:avLst/>
          </a:prstGeom>
        </p:spPr>
        <p:txBody>
          <a:bodyPr vert="horz" wrap="square" lIns="0" tIns="0" rIns="0" bIns="0" rtlCol="0">
            <a:spAutoFit/>
          </a:bodyPr>
          <a:lstStyle/>
          <a:p>
            <a:pPr marL="12700">
              <a:lnSpc>
                <a:spcPts val="3329"/>
              </a:lnSpc>
            </a:pPr>
            <a:r>
              <a:rPr lang="de-DE" sz="3400" b="0" spc="315" dirty="0">
                <a:solidFill>
                  <a:srgbClr val="B7274C"/>
                </a:solidFill>
                <a:latin typeface="Calibri Light"/>
                <a:cs typeface="Calibri Light"/>
              </a:rPr>
              <a:t>BERUFSORIENTIERUNG</a:t>
            </a:r>
            <a:endParaRPr lang="de-DE" sz="3400" dirty="0">
              <a:latin typeface="Calibri Light"/>
              <a:cs typeface="Calibri Light"/>
            </a:endParaRPr>
          </a:p>
        </p:txBody>
      </p:sp>
    </p:spTree>
    <p:extLst>
      <p:ext uri="{BB962C8B-B14F-4D97-AF65-F5344CB8AC3E}">
        <p14:creationId xmlns:p14="http://schemas.microsoft.com/office/powerpoint/2010/main" val="597812039"/>
      </p:ext>
    </p:extLst>
  </p:cSld>
  <p:clrMapOvr>
    <a:masterClrMapping/>
  </p:clrMapOvr>
  <p:transition>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0"/>
            <a:ext cx="6719570" cy="1016635"/>
          </a:xfrm>
          <a:custGeom>
            <a:avLst/>
            <a:gdLst/>
            <a:ahLst/>
            <a:cxnLst/>
            <a:rect l="l" t="t" r="r" b="b"/>
            <a:pathLst>
              <a:path w="6719570" h="1016635">
                <a:moveTo>
                  <a:pt x="6719265" y="0"/>
                </a:moveTo>
                <a:lnTo>
                  <a:pt x="0" y="0"/>
                </a:lnTo>
                <a:lnTo>
                  <a:pt x="0" y="1016495"/>
                </a:lnTo>
                <a:lnTo>
                  <a:pt x="5562727" y="1015695"/>
                </a:lnTo>
                <a:lnTo>
                  <a:pt x="6719265" y="0"/>
                </a:lnTo>
                <a:close/>
              </a:path>
            </a:pathLst>
          </a:custGeom>
          <a:solidFill>
            <a:srgbClr val="0076A4"/>
          </a:solidFill>
        </p:spPr>
        <p:txBody>
          <a:bodyPr wrap="square" lIns="0" tIns="0" rIns="0" bIns="0" rtlCol="0"/>
          <a:lstStyle/>
          <a:p>
            <a:endParaRPr/>
          </a:p>
        </p:txBody>
      </p:sp>
      <p:sp>
        <p:nvSpPr>
          <p:cNvPr id="6" name="object 6"/>
          <p:cNvSpPr/>
          <p:nvPr/>
        </p:nvSpPr>
        <p:spPr>
          <a:xfrm>
            <a:off x="1295336" y="9403739"/>
            <a:ext cx="240665" cy="240665"/>
          </a:xfrm>
          <a:custGeom>
            <a:avLst/>
            <a:gdLst/>
            <a:ahLst/>
            <a:cxnLst/>
            <a:rect l="l" t="t"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274C"/>
          </a:solidFill>
        </p:spPr>
        <p:txBody>
          <a:bodyPr wrap="square" lIns="0" tIns="0" rIns="0" bIns="0" rtlCol="0"/>
          <a:lstStyle/>
          <a:p>
            <a:endParaRPr/>
          </a:p>
        </p:txBody>
      </p:sp>
      <p:sp>
        <p:nvSpPr>
          <p:cNvPr id="7" name="object 7"/>
          <p:cNvSpPr/>
          <p:nvPr/>
        </p:nvSpPr>
        <p:spPr>
          <a:xfrm>
            <a:off x="1346904" y="9456069"/>
            <a:ext cx="128905" cy="135890"/>
          </a:xfrm>
          <a:custGeom>
            <a:avLst/>
            <a:gdLst/>
            <a:ahLst/>
            <a:cxnLst/>
            <a:rect l="l" t="t"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p:spPr>
        <p:txBody>
          <a:bodyPr wrap="square" lIns="0" tIns="0" rIns="0" bIns="0" rtlCol="0"/>
          <a:lstStyle/>
          <a:p>
            <a:endParaRPr/>
          </a:p>
        </p:txBody>
      </p:sp>
      <p:grpSp>
        <p:nvGrpSpPr>
          <p:cNvPr id="20" name="Gruppieren 19"/>
          <p:cNvGrpSpPr/>
          <p:nvPr/>
        </p:nvGrpSpPr>
        <p:grpSpPr>
          <a:xfrm>
            <a:off x="1299932" y="5646041"/>
            <a:ext cx="14371867" cy="3283527"/>
            <a:chOff x="1299933" y="6377368"/>
            <a:chExt cx="13731240" cy="3283527"/>
          </a:xfrm>
        </p:grpSpPr>
        <p:sp>
          <p:nvSpPr>
            <p:cNvPr id="2" name="object 2"/>
            <p:cNvSpPr txBox="1"/>
            <p:nvPr/>
          </p:nvSpPr>
          <p:spPr>
            <a:xfrm>
              <a:off x="1579333" y="6377368"/>
              <a:ext cx="4042410" cy="2739211"/>
            </a:xfrm>
            <a:prstGeom prst="rect">
              <a:avLst/>
            </a:prstGeom>
          </p:spPr>
          <p:txBody>
            <a:bodyPr vert="horz" wrap="square" lIns="0" tIns="0" rIns="0" bIns="0" rtlCol="0">
              <a:spAutoFit/>
            </a:bodyPr>
            <a:lstStyle/>
            <a:p>
              <a:pPr marL="12700">
                <a:lnSpc>
                  <a:spcPct val="100000"/>
                </a:lnSpc>
              </a:pPr>
              <a:r>
                <a:rPr sz="2400" b="1" spc="-5" dirty="0">
                  <a:solidFill>
                    <a:srgbClr val="B7274C"/>
                  </a:solidFill>
                  <a:latin typeface="Calibri"/>
                  <a:cs typeface="Calibri"/>
                </a:rPr>
                <a:t>Die FOS verbindet </a:t>
              </a:r>
              <a:r>
                <a:rPr sz="2400" b="1" dirty="0">
                  <a:solidFill>
                    <a:srgbClr val="B7274C"/>
                  </a:solidFill>
                  <a:latin typeface="Calibri"/>
                  <a:cs typeface="Calibri"/>
                </a:rPr>
                <a:t>Schule und</a:t>
              </a:r>
              <a:r>
                <a:rPr sz="2400" b="1" spc="-65" dirty="0">
                  <a:solidFill>
                    <a:srgbClr val="B7274C"/>
                  </a:solidFill>
                  <a:latin typeface="Calibri"/>
                  <a:cs typeface="Calibri"/>
                </a:rPr>
                <a:t> </a:t>
              </a:r>
              <a:r>
                <a:rPr sz="2400" b="1" spc="-15" dirty="0">
                  <a:solidFill>
                    <a:srgbClr val="B7274C"/>
                  </a:solidFill>
                  <a:latin typeface="Calibri"/>
                  <a:cs typeface="Calibri"/>
                </a:rPr>
                <a:t>Praxis</a:t>
              </a:r>
              <a:endParaRPr sz="2400" dirty="0">
                <a:latin typeface="Calibri"/>
                <a:cs typeface="Calibri"/>
              </a:endParaRPr>
            </a:p>
            <a:p>
              <a:pPr marL="12700" marR="5080">
                <a:lnSpc>
                  <a:spcPct val="100000"/>
                </a:lnSpc>
                <a:spcBef>
                  <a:spcPts val="1200"/>
                </a:spcBef>
              </a:pPr>
              <a:r>
                <a:rPr lang="de-DE" sz="2400" b="0" dirty="0" smtClean="0">
                  <a:latin typeface="Calibri Light"/>
                  <a:cs typeface="Calibri Light"/>
                </a:rPr>
                <a:t>Die </a:t>
              </a:r>
              <a:r>
                <a:rPr lang="de-DE" sz="2400" b="0" spc="-10" dirty="0" smtClean="0">
                  <a:latin typeface="Calibri Light"/>
                  <a:cs typeface="Calibri Light"/>
                </a:rPr>
                <a:t>Fachoberschule ist </a:t>
              </a:r>
              <a:r>
                <a:rPr lang="de-DE" sz="2400" b="0" dirty="0" smtClean="0">
                  <a:latin typeface="Calibri Light"/>
                  <a:cs typeface="Calibri Light"/>
                </a:rPr>
                <a:t>ein mit der</a:t>
              </a:r>
              <a:r>
                <a:rPr lang="de-DE" sz="2400" b="0" spc="-55" dirty="0" smtClean="0">
                  <a:latin typeface="Calibri Light"/>
                  <a:cs typeface="Calibri Light"/>
                </a:rPr>
                <a:t> </a:t>
              </a:r>
              <a:r>
                <a:rPr lang="de-DE" sz="2400" b="0" spc="-10" dirty="0" smtClean="0">
                  <a:latin typeface="Calibri Light"/>
                  <a:cs typeface="Calibri Light"/>
                </a:rPr>
                <a:t>Reals</a:t>
              </a:r>
              <a:r>
                <a:rPr lang="de-DE" sz="2400" b="0" dirty="0" smtClean="0">
                  <a:latin typeface="Calibri Light"/>
                  <a:cs typeface="Calibri Light"/>
                </a:rPr>
                <a:t>chule plus </a:t>
              </a:r>
              <a:r>
                <a:rPr lang="de-DE" sz="2400" b="0" spc="-10" dirty="0" smtClean="0">
                  <a:latin typeface="Calibri Light"/>
                  <a:cs typeface="Calibri Light"/>
                </a:rPr>
                <a:t>organisatorisch </a:t>
              </a:r>
              <a:r>
                <a:rPr lang="de-DE" sz="2400" b="0" spc="-5" dirty="0" smtClean="0">
                  <a:latin typeface="Calibri Light"/>
                  <a:cs typeface="Calibri Light"/>
                </a:rPr>
                <a:t>verbunde</a:t>
              </a:r>
              <a:r>
                <a:rPr lang="de-DE" sz="2400" b="0" dirty="0" smtClean="0">
                  <a:latin typeface="Calibri Light"/>
                  <a:cs typeface="Calibri Light"/>
                </a:rPr>
                <a:t>ner </a:t>
              </a:r>
              <a:r>
                <a:rPr lang="de-DE" sz="2400" b="0" spc="-10" dirty="0" smtClean="0">
                  <a:latin typeface="Calibri Light"/>
                  <a:cs typeface="Calibri Light"/>
                </a:rPr>
                <a:t>zweijähriger</a:t>
              </a:r>
              <a:r>
                <a:rPr lang="de-DE" sz="2400" b="0" spc="-30" dirty="0" smtClean="0">
                  <a:latin typeface="Calibri Light"/>
                  <a:cs typeface="Calibri Light"/>
                </a:rPr>
                <a:t> </a:t>
              </a:r>
              <a:r>
                <a:rPr lang="de-DE" sz="2400" b="0" spc="-5" dirty="0" smtClean="0">
                  <a:latin typeface="Calibri Light"/>
                  <a:cs typeface="Calibri Light"/>
                </a:rPr>
                <a:t>Bildungsgang der Berufsbildenden Schule.</a:t>
              </a:r>
              <a:endParaRPr lang="de-DE" sz="2400" dirty="0">
                <a:latin typeface="Calibri Light"/>
                <a:cs typeface="Calibri Light"/>
              </a:endParaRPr>
            </a:p>
          </p:txBody>
        </p:sp>
        <p:sp>
          <p:nvSpPr>
            <p:cNvPr id="3" name="object 3"/>
            <p:cNvSpPr txBox="1"/>
            <p:nvPr/>
          </p:nvSpPr>
          <p:spPr>
            <a:xfrm>
              <a:off x="6252933" y="6411150"/>
              <a:ext cx="3909060" cy="2739211"/>
            </a:xfrm>
            <a:prstGeom prst="rect">
              <a:avLst/>
            </a:prstGeom>
          </p:spPr>
          <p:txBody>
            <a:bodyPr vert="horz" wrap="square" lIns="0" tIns="0" rIns="0" bIns="0" rtlCol="0">
              <a:spAutoFit/>
            </a:bodyPr>
            <a:lstStyle/>
            <a:p>
              <a:pPr marL="12700">
                <a:lnSpc>
                  <a:spcPct val="100000"/>
                </a:lnSpc>
              </a:pPr>
              <a:r>
                <a:rPr sz="2400" b="1" spc="-15" dirty="0">
                  <a:solidFill>
                    <a:srgbClr val="B7274C"/>
                  </a:solidFill>
                  <a:latin typeface="Calibri"/>
                  <a:cs typeface="Calibri"/>
                </a:rPr>
                <a:t>Verschiedene</a:t>
              </a:r>
              <a:r>
                <a:rPr sz="2400" b="1" spc="-20" dirty="0">
                  <a:solidFill>
                    <a:srgbClr val="B7274C"/>
                  </a:solidFill>
                  <a:latin typeface="Calibri"/>
                  <a:cs typeface="Calibri"/>
                </a:rPr>
                <a:t> </a:t>
              </a:r>
              <a:r>
                <a:rPr sz="2400" b="1" spc="-10" dirty="0">
                  <a:solidFill>
                    <a:srgbClr val="B7274C"/>
                  </a:solidFill>
                  <a:latin typeface="Calibri"/>
                  <a:cs typeface="Calibri"/>
                </a:rPr>
                <a:t>Fachrichtungen</a:t>
              </a:r>
              <a:endParaRPr sz="2400" dirty="0">
                <a:latin typeface="Calibri"/>
                <a:cs typeface="Calibri"/>
              </a:endParaRPr>
            </a:p>
            <a:p>
              <a:pPr marL="12700" marR="5080">
                <a:lnSpc>
                  <a:spcPct val="100000"/>
                </a:lnSpc>
                <a:spcBef>
                  <a:spcPts val="1200"/>
                </a:spcBef>
              </a:pPr>
              <a:r>
                <a:rPr lang="de-DE" sz="2400" b="0" dirty="0" smtClean="0">
                  <a:latin typeface="Calibri Light"/>
                  <a:cs typeface="Calibri Light"/>
                </a:rPr>
                <a:t>Je nach </a:t>
              </a:r>
              <a:r>
                <a:rPr lang="de-DE" sz="2400" b="0" spc="-5" dirty="0" smtClean="0">
                  <a:latin typeface="Calibri Light"/>
                  <a:cs typeface="Calibri Light"/>
                </a:rPr>
                <a:t>Standort </a:t>
              </a:r>
              <a:r>
                <a:rPr lang="de-DE" sz="2400" b="0" spc="-10" dirty="0" smtClean="0">
                  <a:latin typeface="Calibri Light"/>
                  <a:cs typeface="Calibri Light"/>
                </a:rPr>
                <a:t>werden z. B.  </a:t>
              </a:r>
              <a:r>
                <a:rPr lang="de-DE" sz="2400" b="0" dirty="0" smtClean="0">
                  <a:latin typeface="Calibri Light"/>
                  <a:cs typeface="Calibri Light"/>
                </a:rPr>
                <a:t>die</a:t>
              </a:r>
              <a:r>
                <a:rPr lang="de-DE" sz="2400" b="0" spc="-65" dirty="0" smtClean="0">
                  <a:latin typeface="Calibri Light"/>
                  <a:cs typeface="Calibri Light"/>
                </a:rPr>
                <a:t> </a:t>
              </a:r>
              <a:r>
                <a:rPr lang="de-DE" sz="2400" b="0" spc="-10" dirty="0" smtClean="0">
                  <a:latin typeface="Calibri Light"/>
                  <a:cs typeface="Calibri Light"/>
                </a:rPr>
                <a:t>Fachrich</a:t>
              </a:r>
              <a:r>
                <a:rPr lang="de-DE" sz="2400" b="0" spc="-5" dirty="0" smtClean="0">
                  <a:latin typeface="Calibri Light"/>
                  <a:cs typeface="Calibri Light"/>
                </a:rPr>
                <a:t>tungen </a:t>
              </a:r>
              <a:r>
                <a:rPr lang="de-DE" sz="2400" b="0" spc="-10" dirty="0" smtClean="0">
                  <a:latin typeface="Calibri Light"/>
                  <a:cs typeface="Calibri Light"/>
                </a:rPr>
                <a:t>Wirtschaft </a:t>
              </a:r>
              <a:r>
                <a:rPr lang="de-DE" sz="2400" b="0" dirty="0" smtClean="0">
                  <a:latin typeface="Calibri Light"/>
                  <a:cs typeface="Calibri Light"/>
                </a:rPr>
                <a:t>und </a:t>
              </a:r>
              <a:r>
                <a:rPr lang="de-DE" sz="2400" b="0" spc="-10" dirty="0" smtClean="0">
                  <a:latin typeface="Calibri Light"/>
                  <a:cs typeface="Calibri Light"/>
                </a:rPr>
                <a:t>Verwaltung</a:t>
              </a:r>
              <a:r>
                <a:rPr lang="de-DE" sz="2400" b="0" spc="-10" smtClean="0">
                  <a:latin typeface="Calibri Light"/>
                  <a:cs typeface="Calibri Light"/>
                </a:rPr>
                <a:t>,  </a:t>
              </a:r>
              <a:r>
                <a:rPr lang="de-DE" sz="2400" b="0" smtClean="0">
                  <a:latin typeface="Calibri Light"/>
                  <a:cs typeface="Calibri Light"/>
                </a:rPr>
                <a:t>Gesundheit und Soziales, </a:t>
              </a:r>
              <a:r>
                <a:rPr lang="de-DE" sz="2400" b="0" spc="-30" dirty="0" smtClean="0">
                  <a:latin typeface="Calibri Light"/>
                  <a:cs typeface="Calibri Light"/>
                </a:rPr>
                <a:t>Technik, Gestaltung</a:t>
              </a:r>
              <a:r>
                <a:rPr lang="de-DE" sz="2400" spc="-30">
                  <a:latin typeface="Calibri Light"/>
                  <a:cs typeface="Calibri Light"/>
                </a:rPr>
                <a:t>, Agrarwirtschaft, Bio- und Umwelttechnologie </a:t>
              </a:r>
              <a:r>
                <a:rPr lang="de-DE" sz="2400" b="0" spc="-5" smtClean="0">
                  <a:latin typeface="Calibri Light"/>
                  <a:cs typeface="Calibri Light"/>
                </a:rPr>
                <a:t>angeboten</a:t>
              </a:r>
              <a:r>
                <a:rPr sz="2400" b="0" spc="-5" dirty="0" smtClean="0">
                  <a:latin typeface="Calibri Light"/>
                  <a:cs typeface="Calibri Light"/>
                </a:rPr>
                <a:t>.</a:t>
              </a:r>
              <a:endParaRPr sz="2400" dirty="0">
                <a:latin typeface="Calibri Light"/>
                <a:cs typeface="Calibri Light"/>
              </a:endParaRPr>
            </a:p>
          </p:txBody>
        </p:sp>
        <p:sp>
          <p:nvSpPr>
            <p:cNvPr id="4" name="object 4"/>
            <p:cNvSpPr txBox="1"/>
            <p:nvPr/>
          </p:nvSpPr>
          <p:spPr>
            <a:xfrm>
              <a:off x="10697933" y="6398463"/>
              <a:ext cx="4333240" cy="3262432"/>
            </a:xfrm>
            <a:prstGeom prst="rect">
              <a:avLst/>
            </a:prstGeom>
          </p:spPr>
          <p:txBody>
            <a:bodyPr vert="horz" wrap="square" lIns="0" tIns="0" rIns="0" bIns="0" rtlCol="0">
              <a:spAutoFit/>
            </a:bodyPr>
            <a:lstStyle/>
            <a:p>
              <a:pPr marL="12700">
                <a:lnSpc>
                  <a:spcPct val="100000"/>
                </a:lnSpc>
              </a:pPr>
              <a:r>
                <a:rPr lang="de-DE" sz="2400" b="1" dirty="0" smtClean="0">
                  <a:solidFill>
                    <a:srgbClr val="B7274C"/>
                  </a:solidFill>
                  <a:latin typeface="Calibri"/>
                  <a:cs typeface="Calibri"/>
                </a:rPr>
                <a:t>In zwei Jahren zur </a:t>
              </a:r>
              <a:r>
                <a:rPr lang="de-DE" sz="2400" b="1" spc="-10" dirty="0" smtClean="0">
                  <a:solidFill>
                    <a:srgbClr val="B7274C"/>
                  </a:solidFill>
                  <a:latin typeface="Calibri"/>
                  <a:cs typeface="Calibri"/>
                </a:rPr>
                <a:t>Fachhochschulreife</a:t>
              </a:r>
              <a:endParaRPr lang="de-DE" sz="2400" dirty="0" smtClean="0">
                <a:latin typeface="Calibri"/>
                <a:cs typeface="Calibri"/>
              </a:endParaRPr>
            </a:p>
            <a:p>
              <a:pPr marL="12700" marR="6985" algn="just">
                <a:lnSpc>
                  <a:spcPct val="100000"/>
                </a:lnSpc>
                <a:spcBef>
                  <a:spcPts val="1200"/>
                </a:spcBef>
              </a:pPr>
              <a:r>
                <a:rPr lang="de-DE" sz="2400" b="0" dirty="0" smtClean="0">
                  <a:latin typeface="Calibri Light"/>
                  <a:cs typeface="Calibri Light"/>
                </a:rPr>
                <a:t>Klasse 11: An </a:t>
              </a:r>
              <a:r>
                <a:rPr lang="de-DE" sz="2400" b="0" spc="-5" dirty="0" smtClean="0">
                  <a:latin typeface="Calibri Light"/>
                  <a:cs typeface="Calibri Light"/>
                </a:rPr>
                <a:t>jeweils </a:t>
              </a:r>
              <a:r>
                <a:rPr lang="de-DE" sz="2400" b="0" spc="-10" dirty="0" smtClean="0">
                  <a:latin typeface="Calibri Light"/>
                  <a:cs typeface="Calibri Light"/>
                </a:rPr>
                <a:t>drei </a:t>
              </a:r>
              <a:r>
                <a:rPr lang="de-DE" sz="2400" b="0" spc="-40" dirty="0" smtClean="0">
                  <a:latin typeface="Calibri Light"/>
                  <a:cs typeface="Calibri Light"/>
                </a:rPr>
                <a:t>Tagen </a:t>
              </a:r>
              <a:r>
                <a:rPr lang="de-DE" sz="2400" b="0" dirty="0" smtClean="0">
                  <a:latin typeface="Calibri Light"/>
                  <a:cs typeface="Calibri Light"/>
                </a:rPr>
                <a:t>der</a:t>
              </a:r>
              <a:r>
                <a:rPr lang="de-DE" sz="2400" b="0" spc="-280" dirty="0" smtClean="0">
                  <a:latin typeface="Calibri Light"/>
                  <a:cs typeface="Calibri Light"/>
                </a:rPr>
                <a:t> </a:t>
              </a:r>
              <a:r>
                <a:rPr lang="de-DE" sz="2400" b="0" spc="-35" dirty="0" smtClean="0">
                  <a:latin typeface="Calibri Light"/>
                  <a:cs typeface="Calibri Light"/>
                </a:rPr>
                <a:t>Wo</a:t>
              </a:r>
              <a:r>
                <a:rPr lang="de-DE" sz="2400" b="0" dirty="0" smtClean="0">
                  <a:latin typeface="Calibri Light"/>
                  <a:cs typeface="Calibri Light"/>
                </a:rPr>
                <a:t>che </a:t>
              </a:r>
              <a:r>
                <a:rPr lang="de-DE" sz="2400" b="0" spc="-10" dirty="0" smtClean="0">
                  <a:latin typeface="Calibri Light"/>
                  <a:cs typeface="Calibri Light"/>
                </a:rPr>
                <a:t>Betriebspraktikum </a:t>
              </a:r>
              <a:r>
                <a:rPr lang="de-DE" sz="2400" b="0" dirty="0" smtClean="0">
                  <a:latin typeface="Calibri Light"/>
                  <a:cs typeface="Calibri Light"/>
                </a:rPr>
                <a:t>in der</a:t>
              </a:r>
              <a:r>
                <a:rPr lang="de-DE" sz="2400" b="0" spc="-80" dirty="0" smtClean="0">
                  <a:latin typeface="Calibri Light"/>
                  <a:cs typeface="Calibri Light"/>
                </a:rPr>
                <a:t> </a:t>
              </a:r>
              <a:r>
                <a:rPr lang="de-DE" sz="2400" b="0" spc="-10" dirty="0" smtClean="0">
                  <a:latin typeface="Calibri Light"/>
                  <a:cs typeface="Calibri Light"/>
                </a:rPr>
                <a:t>gewählten  Fachrichtung.</a:t>
              </a:r>
              <a:endParaRPr lang="de-DE" sz="2400" dirty="0" smtClean="0">
                <a:latin typeface="Calibri Light"/>
                <a:cs typeface="Calibri Light"/>
              </a:endParaRPr>
            </a:p>
            <a:p>
              <a:pPr marL="12700" marR="5080" algn="just">
                <a:lnSpc>
                  <a:spcPct val="100000"/>
                </a:lnSpc>
                <a:spcBef>
                  <a:spcPts val="1200"/>
                </a:spcBef>
              </a:pPr>
              <a:r>
                <a:rPr lang="de-DE" sz="2400" b="0" spc="5" dirty="0" smtClean="0">
                  <a:latin typeface="Calibri Light"/>
                  <a:cs typeface="Calibri Light"/>
                </a:rPr>
                <a:t>An </a:t>
              </a:r>
              <a:r>
                <a:rPr lang="de-DE" sz="2400" b="0" spc="10" dirty="0" smtClean="0">
                  <a:latin typeface="Calibri Light"/>
                  <a:cs typeface="Calibri Light"/>
                </a:rPr>
                <a:t>den </a:t>
              </a:r>
              <a:r>
                <a:rPr lang="de-DE" sz="2400" b="0" spc="5" dirty="0" smtClean="0">
                  <a:latin typeface="Calibri Light"/>
                  <a:cs typeface="Calibri Light"/>
                </a:rPr>
                <a:t>anderen </a:t>
              </a:r>
              <a:r>
                <a:rPr lang="de-DE" sz="2400" b="0" spc="10" dirty="0" smtClean="0">
                  <a:latin typeface="Calibri Light"/>
                  <a:cs typeface="Calibri Light"/>
                </a:rPr>
                <a:t>beiden </a:t>
              </a:r>
              <a:r>
                <a:rPr lang="de-DE" sz="2400" b="0" spc="-25" dirty="0" smtClean="0">
                  <a:latin typeface="Calibri Light"/>
                  <a:cs typeface="Calibri Light"/>
                </a:rPr>
                <a:t>Tagen </a:t>
              </a:r>
              <a:r>
                <a:rPr lang="de-DE" sz="2400" b="0" spc="10" dirty="0" smtClean="0">
                  <a:latin typeface="Calibri Light"/>
                  <a:cs typeface="Calibri Light"/>
                </a:rPr>
                <a:t>und </a:t>
              </a:r>
              <a:r>
                <a:rPr lang="de-DE" sz="2400" b="0" spc="15" dirty="0" smtClean="0">
                  <a:latin typeface="Calibri Light"/>
                  <a:cs typeface="Calibri Light"/>
                </a:rPr>
                <a:t>im  </a:t>
              </a:r>
              <a:r>
                <a:rPr lang="de-DE" sz="2400" b="0" spc="-15" dirty="0" smtClean="0">
                  <a:latin typeface="Calibri Light"/>
                  <a:cs typeface="Calibri Light"/>
                </a:rPr>
                <a:t>gesamten</a:t>
              </a:r>
              <a:r>
                <a:rPr lang="de-DE" sz="2400" b="0" spc="-140" dirty="0" smtClean="0">
                  <a:latin typeface="Calibri Light"/>
                  <a:cs typeface="Calibri Light"/>
                </a:rPr>
                <a:t> </a:t>
              </a:r>
              <a:r>
                <a:rPr lang="de-DE" sz="2400" b="0" spc="-10" dirty="0" smtClean="0">
                  <a:latin typeface="Calibri Light"/>
                  <a:cs typeface="Calibri Light"/>
                </a:rPr>
                <a:t>12.</a:t>
              </a:r>
              <a:r>
                <a:rPr lang="de-DE" sz="2400" b="0" spc="-140" dirty="0" smtClean="0">
                  <a:latin typeface="Calibri Light"/>
                  <a:cs typeface="Calibri Light"/>
                </a:rPr>
                <a:t> </a:t>
              </a:r>
              <a:r>
                <a:rPr lang="de-DE" sz="2400" b="0" spc="-10" dirty="0" smtClean="0">
                  <a:latin typeface="Calibri Light"/>
                  <a:cs typeface="Calibri Light"/>
                </a:rPr>
                <a:t>Schuljahr:</a:t>
              </a:r>
              <a:r>
                <a:rPr lang="de-DE" sz="2400" b="0" spc="-140" dirty="0" smtClean="0">
                  <a:latin typeface="Calibri Light"/>
                  <a:cs typeface="Calibri Light"/>
                </a:rPr>
                <a:t> U</a:t>
              </a:r>
              <a:r>
                <a:rPr lang="de-DE" sz="2400" b="0" spc="-15" dirty="0" smtClean="0">
                  <a:latin typeface="Calibri Light"/>
                  <a:cs typeface="Calibri Light"/>
                </a:rPr>
                <a:t>nter-</a:t>
              </a:r>
              <a:r>
                <a:rPr lang="de-DE" sz="2400" b="0" spc="-15" dirty="0" err="1" smtClean="0">
                  <a:latin typeface="Calibri Light"/>
                  <a:cs typeface="Calibri Light"/>
                </a:rPr>
                <a:t>richt</a:t>
              </a:r>
              <a:r>
                <a:rPr lang="de-DE" sz="2400" b="0" spc="-15" dirty="0" smtClean="0">
                  <a:latin typeface="Calibri Light"/>
                  <a:cs typeface="Calibri Light"/>
                </a:rPr>
                <a:t> in der Schule.</a:t>
              </a:r>
              <a:endParaRPr lang="de-DE" sz="2400" dirty="0">
                <a:latin typeface="Calibri Light"/>
                <a:cs typeface="Calibri Light"/>
              </a:endParaRPr>
            </a:p>
          </p:txBody>
        </p:sp>
        <p:sp>
          <p:nvSpPr>
            <p:cNvPr id="8" name="object 8"/>
            <p:cNvSpPr/>
            <p:nvPr/>
          </p:nvSpPr>
          <p:spPr>
            <a:xfrm>
              <a:off x="1299933" y="6488506"/>
              <a:ext cx="165100" cy="165100"/>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sz="2000"/>
            </a:p>
          </p:txBody>
        </p:sp>
        <p:sp>
          <p:nvSpPr>
            <p:cNvPr id="9" name="object 9"/>
            <p:cNvSpPr/>
            <p:nvPr/>
          </p:nvSpPr>
          <p:spPr>
            <a:xfrm>
              <a:off x="5998933" y="6501206"/>
              <a:ext cx="165100" cy="165100"/>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sz="2000"/>
            </a:p>
          </p:txBody>
        </p:sp>
        <p:sp>
          <p:nvSpPr>
            <p:cNvPr id="10" name="object 10"/>
            <p:cNvSpPr/>
            <p:nvPr/>
          </p:nvSpPr>
          <p:spPr>
            <a:xfrm>
              <a:off x="10444561" y="6560627"/>
              <a:ext cx="175381" cy="165100"/>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sz="2000"/>
            </a:p>
          </p:txBody>
        </p:sp>
      </p:grpSp>
      <p:sp>
        <p:nvSpPr>
          <p:cNvPr id="11" name="object 11"/>
          <p:cNvSpPr/>
          <p:nvPr/>
        </p:nvSpPr>
        <p:spPr>
          <a:xfrm>
            <a:off x="8157933" y="1079512"/>
            <a:ext cx="6523267" cy="4255086"/>
          </a:xfrm>
          <a:prstGeom prst="rect">
            <a:avLst/>
          </a:prstGeom>
          <a:blipFill>
            <a:blip r:embed="rId3" cstate="print"/>
            <a:stretch>
              <a:fillRect/>
            </a:stretch>
          </a:blipFill>
        </p:spPr>
        <p:txBody>
          <a:bodyPr wrap="square" lIns="0" tIns="0" rIns="0" bIns="0" rtlCol="0"/>
          <a:lstStyle/>
          <a:p>
            <a:endParaRPr/>
          </a:p>
        </p:txBody>
      </p:sp>
      <p:sp>
        <p:nvSpPr>
          <p:cNvPr id="12" name="object 12"/>
          <p:cNvSpPr txBox="1"/>
          <p:nvPr/>
        </p:nvSpPr>
        <p:spPr>
          <a:xfrm>
            <a:off x="14846300" y="645159"/>
            <a:ext cx="293370" cy="348615"/>
          </a:xfrm>
          <a:prstGeom prst="rect">
            <a:avLst/>
          </a:prstGeom>
        </p:spPr>
        <p:txBody>
          <a:bodyPr vert="horz" wrap="square" lIns="0" tIns="0" rIns="0" bIns="0" rtlCol="0">
            <a:spAutoFit/>
          </a:bodyPr>
          <a:lstStyle/>
          <a:p>
            <a:pPr marL="12700">
              <a:lnSpc>
                <a:spcPct val="100000"/>
              </a:lnSpc>
            </a:pPr>
            <a:r>
              <a:rPr lang="de-DE" sz="2200" spc="-65" dirty="0">
                <a:latin typeface="Calibri"/>
                <a:cs typeface="Calibri"/>
              </a:rPr>
              <a:t>12</a:t>
            </a:r>
            <a:endParaRPr sz="2200">
              <a:latin typeface="Calibri"/>
              <a:cs typeface="Calibri"/>
            </a:endParaRPr>
          </a:p>
        </p:txBody>
      </p:sp>
      <p:sp>
        <p:nvSpPr>
          <p:cNvPr id="13" name="object 13"/>
          <p:cNvSpPr txBox="1"/>
          <p:nvPr/>
        </p:nvSpPr>
        <p:spPr>
          <a:xfrm>
            <a:off x="1598536" y="9279399"/>
            <a:ext cx="5055235" cy="457200"/>
          </a:xfrm>
          <a:prstGeom prst="rect">
            <a:avLst/>
          </a:prstGeom>
        </p:spPr>
        <p:txBody>
          <a:bodyPr vert="horz" wrap="square" lIns="0" tIns="0" rIns="0" bIns="0" rtlCol="0">
            <a:spAutoFit/>
          </a:bodyPr>
          <a:lstStyle/>
          <a:p>
            <a:pPr marL="12700">
              <a:lnSpc>
                <a:spcPts val="3329"/>
              </a:lnSpc>
            </a:pPr>
            <a:r>
              <a:rPr sz="3400" b="0" spc="50" dirty="0">
                <a:solidFill>
                  <a:srgbClr val="B7274C"/>
                </a:solidFill>
                <a:latin typeface="Calibri Light"/>
                <a:cs typeface="Calibri Light"/>
              </a:rPr>
              <a:t>DIE</a:t>
            </a:r>
            <a:r>
              <a:rPr sz="3400" b="0" spc="-275" dirty="0">
                <a:solidFill>
                  <a:srgbClr val="B7274C"/>
                </a:solidFill>
                <a:latin typeface="Calibri Light"/>
                <a:cs typeface="Calibri Light"/>
              </a:rPr>
              <a:t> </a:t>
            </a:r>
            <a:r>
              <a:rPr sz="3400" b="0" spc="50" dirty="0">
                <a:solidFill>
                  <a:srgbClr val="B7274C"/>
                </a:solidFill>
                <a:latin typeface="Calibri Light"/>
                <a:cs typeface="Calibri Light"/>
              </a:rPr>
              <a:t>FACHOBERSCHULE</a:t>
            </a:r>
            <a:r>
              <a:rPr sz="3400" b="0" spc="-340" dirty="0">
                <a:solidFill>
                  <a:srgbClr val="B7274C"/>
                </a:solidFill>
                <a:latin typeface="Calibri Light"/>
                <a:cs typeface="Calibri Light"/>
              </a:rPr>
              <a:t> </a:t>
            </a:r>
            <a:r>
              <a:rPr sz="3400" b="0" spc="25" dirty="0">
                <a:solidFill>
                  <a:srgbClr val="B7274C"/>
                </a:solidFill>
                <a:latin typeface="Calibri Light"/>
                <a:cs typeface="Calibri Light"/>
              </a:rPr>
              <a:t>(FOS)</a:t>
            </a:r>
            <a:endParaRPr sz="3400">
              <a:latin typeface="Calibri Light"/>
              <a:cs typeface="Calibri Light"/>
            </a:endParaRPr>
          </a:p>
        </p:txBody>
      </p:sp>
      <p:sp>
        <p:nvSpPr>
          <p:cNvPr id="14" name="object 14"/>
          <p:cNvSpPr txBox="1"/>
          <p:nvPr/>
        </p:nvSpPr>
        <p:spPr>
          <a:xfrm>
            <a:off x="8766035" y="9300599"/>
            <a:ext cx="6263640" cy="406400"/>
          </a:xfrm>
          <a:prstGeom prst="rect">
            <a:avLst/>
          </a:prstGeom>
        </p:spPr>
        <p:txBody>
          <a:bodyPr vert="horz" wrap="square" lIns="0" tIns="0" rIns="0" bIns="0" rtlCol="0">
            <a:spAutoFit/>
          </a:bodyPr>
          <a:lstStyle/>
          <a:p>
            <a:pPr marL="12700">
              <a:lnSpc>
                <a:spcPts val="2950"/>
              </a:lnSpc>
            </a:pPr>
            <a:r>
              <a:rPr sz="3000" b="0" spc="-10" dirty="0">
                <a:latin typeface="Calibri Light"/>
                <a:cs typeface="Calibri Light"/>
              </a:rPr>
              <a:t>Fachwissen </a:t>
            </a:r>
            <a:r>
              <a:rPr sz="3000" b="0" spc="-5" dirty="0">
                <a:latin typeface="Calibri Light"/>
                <a:cs typeface="Calibri Light"/>
              </a:rPr>
              <a:t>erwerben </a:t>
            </a:r>
            <a:r>
              <a:rPr sz="3000" b="0" dirty="0">
                <a:latin typeface="Calibri Light"/>
                <a:cs typeface="Calibri Light"/>
              </a:rPr>
              <a:t>– </a:t>
            </a:r>
            <a:r>
              <a:rPr sz="3000" b="0" spc="-5" dirty="0">
                <a:latin typeface="Calibri Light"/>
                <a:cs typeface="Calibri Light"/>
              </a:rPr>
              <a:t>Betriebe</a:t>
            </a:r>
            <a:r>
              <a:rPr sz="3000" b="0" spc="-55" dirty="0">
                <a:latin typeface="Calibri Light"/>
                <a:cs typeface="Calibri Light"/>
              </a:rPr>
              <a:t> </a:t>
            </a:r>
            <a:r>
              <a:rPr sz="3000" b="0" dirty="0">
                <a:latin typeface="Calibri Light"/>
                <a:cs typeface="Calibri Light"/>
              </a:rPr>
              <a:t>erleben</a:t>
            </a:r>
            <a:endParaRPr sz="3000">
              <a:latin typeface="Calibri Light"/>
              <a:cs typeface="Calibri Light"/>
            </a:endParaRPr>
          </a:p>
        </p:txBody>
      </p:sp>
      <p:sp>
        <p:nvSpPr>
          <p:cNvPr id="15" name="object 13"/>
          <p:cNvSpPr txBox="1"/>
          <p:nvPr/>
        </p:nvSpPr>
        <p:spPr>
          <a:xfrm>
            <a:off x="8128000" y="355600"/>
            <a:ext cx="5055235" cy="457200"/>
          </a:xfrm>
          <a:prstGeom prst="rect">
            <a:avLst/>
          </a:prstGeom>
        </p:spPr>
        <p:txBody>
          <a:bodyPr vert="horz" wrap="square" lIns="0" tIns="0" rIns="0" bIns="0" rtlCol="0">
            <a:spAutoFit/>
          </a:bodyPr>
          <a:lstStyle/>
          <a:p>
            <a:pPr marL="12700">
              <a:lnSpc>
                <a:spcPts val="3329"/>
              </a:lnSpc>
            </a:pPr>
            <a:r>
              <a:rPr sz="3400" b="0" spc="50" dirty="0">
                <a:solidFill>
                  <a:srgbClr val="B7274C"/>
                </a:solidFill>
                <a:latin typeface="Calibri Light"/>
                <a:cs typeface="Calibri Light"/>
              </a:rPr>
              <a:t>DIE</a:t>
            </a:r>
            <a:r>
              <a:rPr sz="3400" b="0" spc="-275" dirty="0">
                <a:solidFill>
                  <a:srgbClr val="B7274C"/>
                </a:solidFill>
                <a:latin typeface="Calibri Light"/>
                <a:cs typeface="Calibri Light"/>
              </a:rPr>
              <a:t> </a:t>
            </a:r>
            <a:r>
              <a:rPr sz="3400" b="0" spc="50" dirty="0">
                <a:solidFill>
                  <a:srgbClr val="B7274C"/>
                </a:solidFill>
                <a:latin typeface="Calibri Light"/>
                <a:cs typeface="Calibri Light"/>
              </a:rPr>
              <a:t>FACHOBERSCHULE</a:t>
            </a:r>
            <a:r>
              <a:rPr sz="3400" b="0" spc="-340" dirty="0">
                <a:solidFill>
                  <a:srgbClr val="B7274C"/>
                </a:solidFill>
                <a:latin typeface="Calibri Light"/>
                <a:cs typeface="Calibri Light"/>
              </a:rPr>
              <a:t> </a:t>
            </a:r>
            <a:r>
              <a:rPr sz="3400" b="0" spc="25" dirty="0">
                <a:solidFill>
                  <a:srgbClr val="B7274C"/>
                </a:solidFill>
                <a:latin typeface="Calibri Light"/>
                <a:cs typeface="Calibri Light"/>
              </a:rPr>
              <a:t>(FOS)</a:t>
            </a:r>
            <a:endParaRPr sz="3400" dirty="0">
              <a:latin typeface="Calibri Light"/>
              <a:cs typeface="Calibri Light"/>
            </a:endParaRPr>
          </a:p>
        </p:txBody>
      </p:sp>
      <p:grpSp>
        <p:nvGrpSpPr>
          <p:cNvPr id="19" name="Gruppieren 18"/>
          <p:cNvGrpSpPr/>
          <p:nvPr/>
        </p:nvGrpSpPr>
        <p:grpSpPr>
          <a:xfrm>
            <a:off x="342193" y="1079512"/>
            <a:ext cx="7315200" cy="4255087"/>
            <a:chOff x="1422400" y="2565400"/>
            <a:chExt cx="4318000" cy="2667000"/>
          </a:xfrm>
        </p:grpSpPr>
        <p:sp>
          <p:nvSpPr>
            <p:cNvPr id="16" name="object 16"/>
            <p:cNvSpPr/>
            <p:nvPr/>
          </p:nvSpPr>
          <p:spPr>
            <a:xfrm>
              <a:off x="1422400" y="3183445"/>
              <a:ext cx="4318000" cy="2048955"/>
            </a:xfrm>
            <a:custGeom>
              <a:avLst/>
              <a:gdLst/>
              <a:ahLst/>
              <a:cxnLst/>
              <a:rect l="l" t="t" r="r" b="b"/>
              <a:pathLst>
                <a:path w="4318000" h="1386204">
                  <a:moveTo>
                    <a:pt x="0" y="1385785"/>
                  </a:moveTo>
                  <a:lnTo>
                    <a:pt x="4318000" y="1385785"/>
                  </a:lnTo>
                  <a:lnTo>
                    <a:pt x="4318000" y="0"/>
                  </a:lnTo>
                  <a:lnTo>
                    <a:pt x="0" y="0"/>
                  </a:lnTo>
                  <a:lnTo>
                    <a:pt x="0" y="1385785"/>
                  </a:lnTo>
                  <a:close/>
                </a:path>
              </a:pathLst>
            </a:custGeom>
            <a:solidFill>
              <a:srgbClr val="DCDFE9"/>
            </a:solidFill>
          </p:spPr>
          <p:txBody>
            <a:bodyPr wrap="square" lIns="0" tIns="0" rIns="0" bIns="0" rtlCol="0"/>
            <a:lstStyle/>
            <a:p>
              <a:endParaRPr sz="2400"/>
            </a:p>
          </p:txBody>
        </p:sp>
        <p:sp>
          <p:nvSpPr>
            <p:cNvPr id="17" name="object 17"/>
            <p:cNvSpPr/>
            <p:nvPr/>
          </p:nvSpPr>
          <p:spPr>
            <a:xfrm>
              <a:off x="1422400" y="2565400"/>
              <a:ext cx="4318000" cy="618490"/>
            </a:xfrm>
            <a:custGeom>
              <a:avLst/>
              <a:gdLst/>
              <a:ahLst/>
              <a:cxnLst/>
              <a:rect l="l" t="t" r="r" b="b"/>
              <a:pathLst>
                <a:path w="4318000" h="618489">
                  <a:moveTo>
                    <a:pt x="0" y="618045"/>
                  </a:moveTo>
                  <a:lnTo>
                    <a:pt x="4318000" y="618045"/>
                  </a:lnTo>
                  <a:lnTo>
                    <a:pt x="4318000" y="0"/>
                  </a:lnTo>
                  <a:lnTo>
                    <a:pt x="0" y="0"/>
                  </a:lnTo>
                  <a:lnTo>
                    <a:pt x="0" y="618045"/>
                  </a:lnTo>
                  <a:close/>
                </a:path>
              </a:pathLst>
            </a:custGeom>
            <a:solidFill>
              <a:srgbClr val="0076A4"/>
            </a:solidFill>
          </p:spPr>
          <p:txBody>
            <a:bodyPr wrap="square" lIns="0" tIns="0" rIns="0" bIns="0" rtlCol="0"/>
            <a:lstStyle/>
            <a:p>
              <a:endParaRPr sz="2400"/>
            </a:p>
          </p:txBody>
        </p:sp>
        <p:sp>
          <p:nvSpPr>
            <p:cNvPr id="18" name="object 18"/>
            <p:cNvSpPr txBox="1"/>
            <p:nvPr/>
          </p:nvSpPr>
          <p:spPr>
            <a:xfrm>
              <a:off x="1685314" y="2717767"/>
              <a:ext cx="3776345" cy="2514234"/>
            </a:xfrm>
            <a:prstGeom prst="rect">
              <a:avLst/>
            </a:prstGeom>
          </p:spPr>
          <p:txBody>
            <a:bodyPr vert="horz" wrap="square" lIns="0" tIns="0" rIns="0" bIns="0" rtlCol="0">
              <a:spAutoFit/>
            </a:bodyPr>
            <a:lstStyle/>
            <a:p>
              <a:pPr marL="12700" algn="just">
                <a:lnSpc>
                  <a:spcPct val="100000"/>
                </a:lnSpc>
              </a:pPr>
              <a:r>
                <a:rPr sz="3600" b="1" spc="90" dirty="0">
                  <a:solidFill>
                    <a:srgbClr val="FFFFFF"/>
                  </a:solidFill>
                  <a:latin typeface="Calibri"/>
                  <a:cs typeface="Calibri"/>
                </a:rPr>
                <a:t>Gut </a:t>
              </a:r>
              <a:r>
                <a:rPr sz="3600" b="1" spc="20" dirty="0">
                  <a:solidFill>
                    <a:srgbClr val="FFFFFF"/>
                  </a:solidFill>
                  <a:latin typeface="Calibri"/>
                  <a:cs typeface="Calibri"/>
                </a:rPr>
                <a:t>zu</a:t>
              </a:r>
              <a:r>
                <a:rPr sz="3600" b="1" spc="-260" dirty="0">
                  <a:solidFill>
                    <a:srgbClr val="FFFFFF"/>
                  </a:solidFill>
                  <a:latin typeface="Calibri"/>
                  <a:cs typeface="Calibri"/>
                </a:rPr>
                <a:t> </a:t>
              </a:r>
              <a:r>
                <a:rPr sz="3600" b="1" spc="-5" dirty="0">
                  <a:solidFill>
                    <a:srgbClr val="FFFFFF"/>
                  </a:solidFill>
                  <a:latin typeface="Calibri"/>
                  <a:cs typeface="Calibri"/>
                </a:rPr>
                <a:t>wissen:</a:t>
              </a:r>
              <a:endParaRPr sz="3600" dirty="0">
                <a:latin typeface="Calibri"/>
                <a:cs typeface="Calibri"/>
              </a:endParaRPr>
            </a:p>
            <a:p>
              <a:pPr marL="12700" marR="5080" algn="just">
                <a:lnSpc>
                  <a:spcPct val="100000"/>
                </a:lnSpc>
                <a:spcBef>
                  <a:spcPts val="1685"/>
                </a:spcBef>
              </a:pPr>
              <a:r>
                <a:rPr lang="de-DE" sz="2400" b="0" spc="40" dirty="0" smtClean="0">
                  <a:latin typeface="Calibri Light"/>
                  <a:cs typeface="Calibri Light"/>
                </a:rPr>
                <a:t>Ein </a:t>
              </a:r>
              <a:r>
                <a:rPr lang="de-DE" sz="2400" b="0" spc="45" dirty="0" smtClean="0">
                  <a:latin typeface="Calibri Light"/>
                  <a:cs typeface="Calibri Light"/>
                </a:rPr>
                <a:t>erfolgreicher </a:t>
              </a:r>
              <a:r>
                <a:rPr lang="de-DE" sz="2400" b="0" spc="50" dirty="0" smtClean="0">
                  <a:latin typeface="Calibri Light"/>
                  <a:cs typeface="Calibri Light"/>
                </a:rPr>
                <a:t>Abschluss </a:t>
              </a:r>
              <a:r>
                <a:rPr lang="de-DE" sz="2400" b="0" spc="40" dirty="0" smtClean="0">
                  <a:latin typeface="Calibri Light"/>
                  <a:cs typeface="Calibri Light"/>
                </a:rPr>
                <a:t>der </a:t>
              </a:r>
              <a:r>
                <a:rPr lang="de-DE" sz="2400" b="0" spc="35" dirty="0" smtClean="0">
                  <a:latin typeface="Calibri Light"/>
                  <a:cs typeface="Calibri Light"/>
                </a:rPr>
                <a:t>Fach</a:t>
              </a:r>
              <a:r>
                <a:rPr lang="de-DE" sz="2400" b="0" spc="-5" dirty="0" smtClean="0">
                  <a:latin typeface="Calibri Light"/>
                  <a:cs typeface="Calibri Light"/>
                </a:rPr>
                <a:t>oberschule </a:t>
              </a:r>
              <a:r>
                <a:rPr lang="de-DE" sz="2400" b="0" spc="-15" dirty="0" smtClean="0">
                  <a:latin typeface="Calibri Light"/>
                  <a:cs typeface="Calibri Light"/>
                </a:rPr>
                <a:t>umfasst </a:t>
              </a:r>
              <a:r>
                <a:rPr lang="de-DE" sz="2400" b="0" dirty="0" smtClean="0">
                  <a:latin typeface="Calibri Light"/>
                  <a:cs typeface="Calibri Light"/>
                </a:rPr>
                <a:t>den schulischen </a:t>
              </a:r>
              <a:r>
                <a:rPr lang="de-DE" sz="2400" b="1" u="sng" dirty="0" smtClean="0">
                  <a:latin typeface="Calibri Light"/>
                  <a:cs typeface="Calibri Light"/>
                </a:rPr>
                <a:t>und</a:t>
              </a:r>
              <a:r>
                <a:rPr lang="de-DE" sz="2400" b="0" dirty="0" smtClean="0">
                  <a:latin typeface="Calibri Light"/>
                  <a:cs typeface="Calibri Light"/>
                </a:rPr>
                <a:t> </a:t>
              </a:r>
              <a:r>
                <a:rPr lang="de-DE" sz="2400" b="0" spc="10" dirty="0" smtClean="0">
                  <a:latin typeface="Calibri Light"/>
                  <a:cs typeface="Calibri Light"/>
                </a:rPr>
                <a:t>den </a:t>
              </a:r>
              <a:r>
                <a:rPr lang="de-DE" sz="2400" b="0" spc="5" dirty="0" smtClean="0">
                  <a:latin typeface="Calibri Light"/>
                  <a:cs typeface="Calibri Light"/>
                </a:rPr>
                <a:t>fachpraktischen </a:t>
              </a:r>
              <a:r>
                <a:rPr lang="de-DE" sz="2400" b="0" spc="-30" dirty="0" smtClean="0">
                  <a:latin typeface="Calibri Light"/>
                  <a:cs typeface="Calibri Light"/>
                </a:rPr>
                <a:t>Teil </a:t>
              </a:r>
              <a:r>
                <a:rPr lang="de-DE" sz="2400" b="0" spc="10" dirty="0" smtClean="0">
                  <a:latin typeface="Calibri Light"/>
                  <a:cs typeface="Calibri Light"/>
                </a:rPr>
                <a:t>der </a:t>
              </a:r>
              <a:r>
                <a:rPr lang="de-DE" sz="2400" b="0" spc="5" dirty="0" smtClean="0">
                  <a:latin typeface="Calibri Light"/>
                  <a:cs typeface="Calibri Light"/>
                </a:rPr>
                <a:t>Fachhoch</a:t>
              </a:r>
              <a:r>
                <a:rPr lang="de-DE" sz="2400" b="0" spc="-10" dirty="0" smtClean="0">
                  <a:latin typeface="Calibri Light"/>
                  <a:cs typeface="Calibri Light"/>
                </a:rPr>
                <a:t>schulreife. </a:t>
              </a:r>
              <a:r>
                <a:rPr lang="de-DE" sz="2400" spc="-10" dirty="0" smtClean="0">
                  <a:latin typeface="Calibri Light"/>
                  <a:cs typeface="Calibri Light"/>
                </a:rPr>
                <a:t>Anschluss: </a:t>
              </a:r>
              <a:endParaRPr lang="de-DE" sz="2400" b="0" spc="-10" dirty="0" smtClean="0">
                <a:latin typeface="Calibri Light"/>
                <a:cs typeface="Calibri Light"/>
              </a:endParaRPr>
            </a:p>
            <a:p>
              <a:pPr marL="12700" marR="5080" algn="just">
                <a:lnSpc>
                  <a:spcPct val="100000"/>
                </a:lnSpc>
                <a:spcBef>
                  <a:spcPts val="1685"/>
                </a:spcBef>
              </a:pPr>
              <a:r>
                <a:rPr lang="de-DE" sz="2400" spc="-10" dirty="0" smtClean="0">
                  <a:latin typeface="Calibri Light"/>
                  <a:cs typeface="Calibri Light"/>
                </a:rPr>
                <a:t>-    Studium an einer Fachhochschule</a:t>
              </a:r>
            </a:p>
            <a:p>
              <a:pPr marL="355600" marR="5080" indent="-342900" algn="just">
                <a:lnSpc>
                  <a:spcPct val="100000"/>
                </a:lnSpc>
                <a:spcBef>
                  <a:spcPts val="1685"/>
                </a:spcBef>
                <a:buFontTx/>
                <a:buChar char="-"/>
              </a:pPr>
              <a:r>
                <a:rPr lang="de-DE" sz="2400" spc="-10" dirty="0" smtClean="0">
                  <a:latin typeface="Calibri Light"/>
                  <a:cs typeface="Calibri Light"/>
                </a:rPr>
                <a:t>Erwerb des  Abiturs an der BOS II </a:t>
              </a:r>
              <a:r>
                <a:rPr lang="de-DE" sz="2400" spc="-10" dirty="0">
                  <a:latin typeface="Calibri Light"/>
                  <a:cs typeface="Calibri Light"/>
                </a:rPr>
                <a:t>der Berufsbildenden Schule</a:t>
              </a:r>
              <a:endParaRPr lang="de-DE" sz="2400" spc="-10" dirty="0" smtClean="0">
                <a:latin typeface="Calibri Light"/>
                <a:cs typeface="Calibri Light"/>
              </a:endParaRPr>
            </a:p>
            <a:p>
              <a:pPr marL="12700" marR="5080" algn="just">
                <a:lnSpc>
                  <a:spcPct val="100000"/>
                </a:lnSpc>
                <a:spcBef>
                  <a:spcPts val="1685"/>
                </a:spcBef>
              </a:pPr>
              <a:r>
                <a:rPr lang="de-DE" sz="2400" spc="-10" dirty="0" smtClean="0">
                  <a:latin typeface="Calibri Light"/>
                  <a:cs typeface="Calibri Light"/>
                </a:rPr>
                <a:t>-   duale Ausbildung</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bject 2"/>
          <p:cNvSpPr>
            <a:spLocks/>
          </p:cNvSpPr>
          <p:nvPr/>
        </p:nvSpPr>
        <p:spPr bwMode="auto">
          <a:xfrm>
            <a:off x="1295400" y="9305925"/>
            <a:ext cx="241300" cy="241300"/>
          </a:xfrm>
          <a:custGeom>
            <a:avLst/>
            <a:gdLst>
              <a:gd name="T0" fmla="*/ 120446 w 240665"/>
              <a:gd name="T1" fmla="*/ 0 h 240665"/>
              <a:gd name="T2" fmla="*/ 73563 w 240665"/>
              <a:gd name="T3" fmla="*/ 9465 h 240665"/>
              <a:gd name="T4" fmla="*/ 35278 w 240665"/>
              <a:gd name="T5" fmla="*/ 35278 h 240665"/>
              <a:gd name="T6" fmla="*/ 9465 w 240665"/>
              <a:gd name="T7" fmla="*/ 73563 h 240665"/>
              <a:gd name="T8" fmla="*/ 0 w 240665"/>
              <a:gd name="T9" fmla="*/ 120446 h 240665"/>
              <a:gd name="T10" fmla="*/ 9465 w 240665"/>
              <a:gd name="T11" fmla="*/ 167328 h 240665"/>
              <a:gd name="T12" fmla="*/ 35278 w 240665"/>
              <a:gd name="T13" fmla="*/ 205614 h 240665"/>
              <a:gd name="T14" fmla="*/ 73563 w 240665"/>
              <a:gd name="T15" fmla="*/ 231427 h 240665"/>
              <a:gd name="T16" fmla="*/ 120446 w 240665"/>
              <a:gd name="T17" fmla="*/ 240892 h 240665"/>
              <a:gd name="T18" fmla="*/ 167328 w 240665"/>
              <a:gd name="T19" fmla="*/ 231427 h 240665"/>
              <a:gd name="T20" fmla="*/ 205614 w 240665"/>
              <a:gd name="T21" fmla="*/ 205614 h 240665"/>
              <a:gd name="T22" fmla="*/ 231427 w 240665"/>
              <a:gd name="T23" fmla="*/ 167328 h 240665"/>
              <a:gd name="T24" fmla="*/ 240892 w 240665"/>
              <a:gd name="T25" fmla="*/ 120446 h 240665"/>
              <a:gd name="T26" fmla="*/ 231427 w 240665"/>
              <a:gd name="T27" fmla="*/ 73563 h 240665"/>
              <a:gd name="T28" fmla="*/ 205614 w 240665"/>
              <a:gd name="T29" fmla="*/ 35278 h 240665"/>
              <a:gd name="T30" fmla="*/ 167328 w 240665"/>
              <a:gd name="T31" fmla="*/ 9465 h 240665"/>
              <a:gd name="T32" fmla="*/ 120446 w 240665"/>
              <a:gd name="T33" fmla="*/ 0 h 2406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1E3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DE"/>
          </a:p>
        </p:txBody>
      </p:sp>
      <p:sp>
        <p:nvSpPr>
          <p:cNvPr id="17411" name="object 3"/>
          <p:cNvSpPr>
            <a:spLocks/>
          </p:cNvSpPr>
          <p:nvPr/>
        </p:nvSpPr>
        <p:spPr bwMode="auto">
          <a:xfrm>
            <a:off x="1346200" y="9358313"/>
            <a:ext cx="130175" cy="136525"/>
          </a:xfrm>
          <a:custGeom>
            <a:avLst/>
            <a:gdLst>
              <a:gd name="T0" fmla="*/ 130027 w 128905"/>
              <a:gd name="T1" fmla="*/ 0 h 135890"/>
              <a:gd name="T2" fmla="*/ 38879 w 128905"/>
              <a:gd name="T3" fmla="*/ 21741 h 135890"/>
              <a:gd name="T4" fmla="*/ 70416 w 128905"/>
              <a:gd name="T5" fmla="*/ 40766 h 135890"/>
              <a:gd name="T6" fmla="*/ 40867 w 128905"/>
              <a:gd name="T7" fmla="*/ 59560 h 135890"/>
              <a:gd name="T8" fmla="*/ 7901 w 128905"/>
              <a:gd name="T9" fmla="*/ 90998 h 135890"/>
              <a:gd name="T10" fmla="*/ 0 w 128905"/>
              <a:gd name="T11" fmla="*/ 120776 h 135890"/>
              <a:gd name="T12" fmla="*/ 5174 w 128905"/>
              <a:gd name="T13" fmla="*/ 131268 h 135890"/>
              <a:gd name="T14" fmla="*/ 15892 w 128905"/>
              <a:gd name="T15" fmla="*/ 136047 h 135890"/>
              <a:gd name="T16" fmla="*/ 29940 w 128905"/>
              <a:gd name="T17" fmla="*/ 134495 h 135890"/>
              <a:gd name="T18" fmla="*/ 65879 w 128905"/>
              <a:gd name="T19" fmla="*/ 108932 h 135890"/>
              <a:gd name="T20" fmla="*/ 76881 w 128905"/>
              <a:gd name="T21" fmla="*/ 91369 h 135890"/>
              <a:gd name="T22" fmla="*/ 93719 w 128905"/>
              <a:gd name="T23" fmla="*/ 63018 h 135890"/>
              <a:gd name="T24" fmla="*/ 117148 w 128905"/>
              <a:gd name="T25" fmla="*/ 63018 h 135890"/>
              <a:gd name="T26" fmla="*/ 130027 w 128905"/>
              <a:gd name="T27" fmla="*/ 0 h 135890"/>
              <a:gd name="T28" fmla="*/ 117148 w 128905"/>
              <a:gd name="T29" fmla="*/ 63018 h 135890"/>
              <a:gd name="T30" fmla="*/ 93719 w 128905"/>
              <a:gd name="T31" fmla="*/ 63018 h 135890"/>
              <a:gd name="T32" fmla="*/ 111353 w 128905"/>
              <a:gd name="T33" fmla="*/ 91369 h 135890"/>
              <a:gd name="T34" fmla="*/ 117148 w 128905"/>
              <a:gd name="T35" fmla="*/ 63018 h 135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DE"/>
          </a:p>
        </p:txBody>
      </p:sp>
      <p:sp>
        <p:nvSpPr>
          <p:cNvPr id="17412" name="object 4"/>
          <p:cNvSpPr>
            <a:spLocks/>
          </p:cNvSpPr>
          <p:nvPr/>
        </p:nvSpPr>
        <p:spPr bwMode="auto">
          <a:xfrm>
            <a:off x="0" y="0"/>
            <a:ext cx="6713538" cy="1016000"/>
          </a:xfrm>
          <a:custGeom>
            <a:avLst/>
            <a:gdLst>
              <a:gd name="T0" fmla="*/ 6712941 w 6713220"/>
              <a:gd name="T1" fmla="*/ 0 h 1016000"/>
              <a:gd name="T2" fmla="*/ 0 w 6713220"/>
              <a:gd name="T3" fmla="*/ 0 h 1016000"/>
              <a:gd name="T4" fmla="*/ 0 w 6713220"/>
              <a:gd name="T5" fmla="*/ 1016000 h 1016000"/>
              <a:gd name="T6" fmla="*/ 5556906 w 6713220"/>
              <a:gd name="T7" fmla="*/ 1015187 h 1016000"/>
              <a:gd name="T8" fmla="*/ 6712941 w 6713220"/>
              <a:gd name="T9" fmla="*/ 0 h 1016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13220" h="1016000">
                <a:moveTo>
                  <a:pt x="6712623" y="0"/>
                </a:moveTo>
                <a:lnTo>
                  <a:pt x="0" y="0"/>
                </a:lnTo>
                <a:lnTo>
                  <a:pt x="0" y="1016000"/>
                </a:lnTo>
                <a:lnTo>
                  <a:pt x="5556643" y="1015187"/>
                </a:lnTo>
                <a:lnTo>
                  <a:pt x="6712623" y="0"/>
                </a:lnTo>
                <a:close/>
              </a:path>
            </a:pathLst>
          </a:custGeom>
          <a:solidFill>
            <a:srgbClr val="0073A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DE"/>
          </a:p>
        </p:txBody>
      </p:sp>
      <p:sp>
        <p:nvSpPr>
          <p:cNvPr id="5" name="object 5"/>
          <p:cNvSpPr txBox="1"/>
          <p:nvPr/>
        </p:nvSpPr>
        <p:spPr>
          <a:xfrm>
            <a:off x="3213100" y="4775200"/>
            <a:ext cx="2428875" cy="317500"/>
          </a:xfrm>
          <a:prstGeom prst="rect">
            <a:avLst/>
          </a:prstGeom>
        </p:spPr>
        <p:txBody>
          <a:bodyPr lIns="0" tIns="0" rIns="0" bIns="0">
            <a:spAutoFit/>
          </a:bodyPr>
          <a:lstStyle/>
          <a:p>
            <a:pPr marL="12700" fontAlgn="auto">
              <a:spcBef>
                <a:spcPts val="0"/>
              </a:spcBef>
              <a:spcAft>
                <a:spcPts val="0"/>
              </a:spcAft>
              <a:defRPr/>
            </a:pPr>
            <a:r>
              <a:rPr lang="de-DE" sz="2000" spc="-10" dirty="0" smtClean="0">
                <a:latin typeface="Calibri"/>
                <a:cs typeface="Calibri"/>
              </a:rPr>
              <a:t>Platz </a:t>
            </a:r>
            <a:r>
              <a:rPr lang="de-DE" sz="2000" spc="-35" dirty="0" smtClean="0">
                <a:latin typeface="Calibri"/>
                <a:cs typeface="Calibri"/>
              </a:rPr>
              <a:t>für </a:t>
            </a:r>
            <a:r>
              <a:rPr lang="de-DE" sz="2000" spc="-45" dirty="0" smtClean="0">
                <a:latin typeface="Calibri"/>
                <a:cs typeface="Calibri"/>
              </a:rPr>
              <a:t>eigene</a:t>
            </a:r>
            <a:r>
              <a:rPr lang="de-DE" sz="2000" spc="-75" dirty="0" smtClean="0">
                <a:latin typeface="Calibri"/>
                <a:cs typeface="Calibri"/>
              </a:rPr>
              <a:t> </a:t>
            </a:r>
            <a:r>
              <a:rPr lang="de-DE" sz="2000" spc="30" dirty="0" smtClean="0">
                <a:latin typeface="Calibri"/>
                <a:cs typeface="Calibri"/>
              </a:rPr>
              <a:t>Notizen</a:t>
            </a:r>
            <a:endParaRPr lang="de-DE" sz="2000" dirty="0">
              <a:latin typeface="Calibri"/>
              <a:cs typeface="Calibri"/>
            </a:endParaRPr>
          </a:p>
        </p:txBody>
      </p:sp>
      <p:sp>
        <p:nvSpPr>
          <p:cNvPr id="8" name="object 8"/>
          <p:cNvSpPr txBox="1"/>
          <p:nvPr/>
        </p:nvSpPr>
        <p:spPr>
          <a:xfrm>
            <a:off x="8978900" y="9339263"/>
            <a:ext cx="6049963" cy="406400"/>
          </a:xfrm>
          <a:prstGeom prst="rect">
            <a:avLst/>
          </a:prstGeom>
        </p:spPr>
        <p:txBody>
          <a:bodyPr lIns="0" tIns="0" rIns="0" bIns="0">
            <a:spAutoFit/>
          </a:bodyPr>
          <a:lstStyle/>
          <a:p>
            <a:pPr marL="12700" fontAlgn="auto">
              <a:lnSpc>
                <a:spcPts val="3095"/>
              </a:lnSpc>
              <a:spcBef>
                <a:spcPts val="0"/>
              </a:spcBef>
              <a:spcAft>
                <a:spcPts val="0"/>
              </a:spcAft>
              <a:defRPr/>
            </a:pPr>
            <a:r>
              <a:rPr sz="3000" spc="-55" dirty="0">
                <a:latin typeface="Calibri"/>
                <a:cs typeface="Calibri"/>
              </a:rPr>
              <a:t>Fachwissen </a:t>
            </a:r>
            <a:r>
              <a:rPr sz="3000" spc="-90" dirty="0">
                <a:latin typeface="Calibri"/>
                <a:cs typeface="Calibri"/>
              </a:rPr>
              <a:t>erwerben </a:t>
            </a:r>
            <a:r>
              <a:rPr sz="3000" spc="-145" dirty="0">
                <a:latin typeface="Calibri"/>
                <a:cs typeface="Calibri"/>
              </a:rPr>
              <a:t>– </a:t>
            </a:r>
            <a:r>
              <a:rPr sz="3000" spc="-60" dirty="0">
                <a:latin typeface="Calibri"/>
                <a:cs typeface="Calibri"/>
              </a:rPr>
              <a:t>Betriebe</a:t>
            </a:r>
            <a:r>
              <a:rPr sz="3000" spc="254" dirty="0">
                <a:latin typeface="Calibri"/>
                <a:cs typeface="Calibri"/>
              </a:rPr>
              <a:t> </a:t>
            </a:r>
            <a:r>
              <a:rPr sz="3000" spc="-75" dirty="0">
                <a:latin typeface="Calibri"/>
                <a:cs typeface="Calibri"/>
              </a:rPr>
              <a:t>erleben</a:t>
            </a:r>
            <a:endParaRPr sz="3000">
              <a:latin typeface="Calibri"/>
              <a:cs typeface="Calibri"/>
            </a:endParaRPr>
          </a:p>
        </p:txBody>
      </p:sp>
      <p:sp>
        <p:nvSpPr>
          <p:cNvPr id="6" name="object 6"/>
          <p:cNvSpPr txBox="1"/>
          <p:nvPr/>
        </p:nvSpPr>
        <p:spPr>
          <a:xfrm>
            <a:off x="14808200" y="644525"/>
            <a:ext cx="287338" cy="349250"/>
          </a:xfrm>
          <a:prstGeom prst="rect">
            <a:avLst/>
          </a:prstGeom>
        </p:spPr>
        <p:txBody>
          <a:bodyPr lIns="0" tIns="0" rIns="0" bIns="0">
            <a:spAutoFit/>
          </a:bodyPr>
          <a:lstStyle/>
          <a:p>
            <a:pPr marL="12700" fontAlgn="auto">
              <a:spcBef>
                <a:spcPts val="0"/>
              </a:spcBef>
              <a:spcAft>
                <a:spcPts val="0"/>
              </a:spcAft>
              <a:defRPr/>
            </a:pPr>
            <a:r>
              <a:rPr sz="2200" spc="-90" dirty="0">
                <a:latin typeface="Calibri"/>
                <a:cs typeface="Calibri"/>
              </a:rPr>
              <a:t>15</a:t>
            </a:r>
            <a:endParaRPr sz="2200">
              <a:latin typeface="Calibri"/>
              <a:cs typeface="Calibri"/>
            </a:endParaRPr>
          </a:p>
        </p:txBody>
      </p:sp>
      <p:sp>
        <p:nvSpPr>
          <p:cNvPr id="9" name="object 7"/>
          <p:cNvSpPr txBox="1"/>
          <p:nvPr/>
        </p:nvSpPr>
        <p:spPr>
          <a:xfrm>
            <a:off x="1598536" y="9279399"/>
            <a:ext cx="5055235" cy="457200"/>
          </a:xfrm>
          <a:prstGeom prst="rect">
            <a:avLst/>
          </a:prstGeom>
        </p:spPr>
        <p:txBody>
          <a:bodyPr vert="horz" wrap="square" lIns="0" tIns="0" rIns="0" bIns="0" rtlCol="0">
            <a:spAutoFit/>
          </a:bodyPr>
          <a:lstStyle/>
          <a:p>
            <a:pPr marL="12700">
              <a:lnSpc>
                <a:spcPts val="3329"/>
              </a:lnSpc>
            </a:pPr>
            <a:r>
              <a:rPr sz="3400" b="0" spc="50" dirty="0">
                <a:solidFill>
                  <a:srgbClr val="B7274C"/>
                </a:solidFill>
                <a:latin typeface="Calibri Light"/>
                <a:cs typeface="Calibri Light"/>
              </a:rPr>
              <a:t>DIE</a:t>
            </a:r>
            <a:r>
              <a:rPr sz="3400" b="0" spc="-275" dirty="0">
                <a:solidFill>
                  <a:srgbClr val="B7274C"/>
                </a:solidFill>
                <a:latin typeface="Calibri Light"/>
                <a:cs typeface="Calibri Light"/>
              </a:rPr>
              <a:t> </a:t>
            </a:r>
            <a:r>
              <a:rPr sz="3400" b="0" spc="50" dirty="0">
                <a:solidFill>
                  <a:srgbClr val="B7274C"/>
                </a:solidFill>
                <a:latin typeface="Calibri Light"/>
                <a:cs typeface="Calibri Light"/>
              </a:rPr>
              <a:t>FACHOBERSCHULE</a:t>
            </a:r>
            <a:r>
              <a:rPr sz="3400" b="0" spc="-340" dirty="0">
                <a:solidFill>
                  <a:srgbClr val="B7274C"/>
                </a:solidFill>
                <a:latin typeface="Calibri Light"/>
                <a:cs typeface="Calibri Light"/>
              </a:rPr>
              <a:t> </a:t>
            </a:r>
            <a:r>
              <a:rPr sz="3400" b="0" spc="25" dirty="0">
                <a:solidFill>
                  <a:srgbClr val="B7274C"/>
                </a:solidFill>
                <a:latin typeface="Calibri Light"/>
                <a:cs typeface="Calibri Light"/>
              </a:rPr>
              <a:t>(FOS)</a:t>
            </a:r>
            <a:endParaRPr sz="3400" dirty="0">
              <a:latin typeface="Calibri Light"/>
              <a:cs typeface="Calibri Light"/>
            </a:endParaRPr>
          </a:p>
        </p:txBody>
      </p:sp>
    </p:spTree>
    <p:extLst>
      <p:ext uri="{BB962C8B-B14F-4D97-AF65-F5344CB8AC3E}">
        <p14:creationId xmlns:p14="http://schemas.microsoft.com/office/powerpoint/2010/main" val="3317761665"/>
      </p:ext>
    </p:extLst>
  </p:cSld>
  <p:clrMapOvr>
    <a:masterClrMapping/>
  </p:clrMapOvr>
  <p:transition>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6660515" cy="1016000"/>
          </a:xfrm>
          <a:custGeom>
            <a:avLst/>
            <a:gdLst/>
            <a:ahLst/>
            <a:cxnLst/>
            <a:rect l="l" t="t" r="r" b="b"/>
            <a:pathLst>
              <a:path w="6660515" h="1016000">
                <a:moveTo>
                  <a:pt x="6660502" y="0"/>
                </a:moveTo>
                <a:lnTo>
                  <a:pt x="0" y="0"/>
                </a:lnTo>
                <a:lnTo>
                  <a:pt x="0" y="1015987"/>
                </a:lnTo>
                <a:lnTo>
                  <a:pt x="5504522" y="1015187"/>
                </a:lnTo>
                <a:lnTo>
                  <a:pt x="6660502" y="0"/>
                </a:lnTo>
                <a:close/>
              </a:path>
            </a:pathLst>
          </a:custGeom>
          <a:solidFill>
            <a:srgbClr val="F36F21"/>
          </a:solidFill>
        </p:spPr>
        <p:txBody>
          <a:bodyPr wrap="square" lIns="0" tIns="0" rIns="0" bIns="0" rtlCol="0"/>
          <a:lstStyle/>
          <a:p>
            <a:endParaRPr/>
          </a:p>
        </p:txBody>
      </p:sp>
      <p:sp>
        <p:nvSpPr>
          <p:cNvPr id="3" name="object 3"/>
          <p:cNvSpPr txBox="1"/>
          <p:nvPr/>
        </p:nvSpPr>
        <p:spPr>
          <a:xfrm>
            <a:off x="1328000" y="9347200"/>
            <a:ext cx="7485800" cy="432491"/>
          </a:xfrm>
          <a:prstGeom prst="rect">
            <a:avLst/>
          </a:prstGeom>
        </p:spPr>
        <p:txBody>
          <a:bodyPr vert="horz" wrap="square" lIns="0" tIns="0" rIns="0" bIns="0" rtlCol="0">
            <a:spAutoFit/>
          </a:bodyPr>
          <a:lstStyle/>
          <a:p>
            <a:pPr marL="12700">
              <a:lnSpc>
                <a:spcPts val="3329"/>
              </a:lnSpc>
            </a:pPr>
            <a:r>
              <a:rPr lang="de-DE" sz="3200" b="0" spc="315" dirty="0">
                <a:solidFill>
                  <a:srgbClr val="B7274C"/>
                </a:solidFill>
                <a:latin typeface="Calibri Light"/>
                <a:cs typeface="Calibri Light"/>
              </a:rPr>
              <a:t>INTERVIEW: </a:t>
            </a:r>
            <a:r>
              <a:rPr lang="de-DE" sz="3200" spc="315" dirty="0">
                <a:solidFill>
                  <a:srgbClr val="B7274C"/>
                </a:solidFill>
                <a:latin typeface="Calibri Light"/>
                <a:cs typeface="Calibri Light"/>
              </a:rPr>
              <a:t>A</a:t>
            </a:r>
            <a:r>
              <a:rPr lang="de-DE" sz="3200" b="0" spc="315" dirty="0">
                <a:solidFill>
                  <a:srgbClr val="B7274C"/>
                </a:solidFill>
                <a:latin typeface="Calibri Light"/>
                <a:cs typeface="Calibri Light"/>
              </a:rPr>
              <a:t>USBILDUNGSLEITERIN</a:t>
            </a:r>
            <a:endParaRPr lang="de-DE" sz="3200" dirty="0">
              <a:latin typeface="Calibri Light"/>
              <a:cs typeface="Calibri Light"/>
            </a:endParaRPr>
          </a:p>
        </p:txBody>
      </p:sp>
      <p:sp>
        <p:nvSpPr>
          <p:cNvPr id="4" name="object 4"/>
          <p:cNvSpPr/>
          <p:nvPr/>
        </p:nvSpPr>
        <p:spPr>
          <a:xfrm>
            <a:off x="974002" y="9490606"/>
            <a:ext cx="240665" cy="240665"/>
          </a:xfrm>
          <a:custGeom>
            <a:avLst/>
            <a:gdLst/>
            <a:ahLst/>
            <a:cxnLst/>
            <a:rect l="l" t="t"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274C"/>
          </a:solidFill>
        </p:spPr>
        <p:txBody>
          <a:bodyPr wrap="square" lIns="0" tIns="0" rIns="0" bIns="0" rtlCol="0"/>
          <a:lstStyle/>
          <a:p>
            <a:endParaRPr/>
          </a:p>
        </p:txBody>
      </p:sp>
      <p:sp>
        <p:nvSpPr>
          <p:cNvPr id="5" name="object 5"/>
          <p:cNvSpPr/>
          <p:nvPr/>
        </p:nvSpPr>
        <p:spPr>
          <a:xfrm>
            <a:off x="1025565" y="9542937"/>
            <a:ext cx="128905" cy="135890"/>
          </a:xfrm>
          <a:custGeom>
            <a:avLst/>
            <a:gdLst/>
            <a:ahLst/>
            <a:cxnLst/>
            <a:rect l="l" t="t"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p:spPr>
        <p:txBody>
          <a:bodyPr wrap="square" lIns="0" tIns="0" rIns="0" bIns="0" rtlCol="0"/>
          <a:lstStyle/>
          <a:p>
            <a:endParaRPr/>
          </a:p>
        </p:txBody>
      </p:sp>
      <p:sp>
        <p:nvSpPr>
          <p:cNvPr id="6" name="object 6"/>
          <p:cNvSpPr txBox="1"/>
          <p:nvPr/>
        </p:nvSpPr>
        <p:spPr>
          <a:xfrm>
            <a:off x="8812365" y="9335001"/>
            <a:ext cx="6517005" cy="425450"/>
          </a:xfrm>
          <a:prstGeom prst="rect">
            <a:avLst/>
          </a:prstGeom>
        </p:spPr>
        <p:txBody>
          <a:bodyPr vert="horz" wrap="square" lIns="0" tIns="0" rIns="0" bIns="0" rtlCol="0">
            <a:spAutoFit/>
          </a:bodyPr>
          <a:lstStyle/>
          <a:p>
            <a:pPr marL="12700">
              <a:lnSpc>
                <a:spcPct val="100000"/>
              </a:lnSpc>
            </a:pPr>
            <a:r>
              <a:rPr sz="2600" b="0" dirty="0">
                <a:latin typeface="Calibri Light"/>
                <a:cs typeface="Calibri Light"/>
              </a:rPr>
              <a:t>Wie </a:t>
            </a:r>
            <a:r>
              <a:rPr sz="2600" b="0" spc="-5" dirty="0">
                <a:latin typeface="Calibri Light"/>
                <a:cs typeface="Calibri Light"/>
              </a:rPr>
              <a:t>Unternehmen </a:t>
            </a:r>
            <a:r>
              <a:rPr sz="2600" b="0" dirty="0">
                <a:latin typeface="Calibri Light"/>
                <a:cs typeface="Calibri Light"/>
              </a:rPr>
              <a:t>die </a:t>
            </a:r>
            <a:r>
              <a:rPr sz="2600" b="0" spc="-10" dirty="0">
                <a:latin typeface="Calibri Light"/>
                <a:cs typeface="Calibri Light"/>
              </a:rPr>
              <a:t>Realschule </a:t>
            </a:r>
            <a:r>
              <a:rPr sz="2600" b="0" dirty="0">
                <a:latin typeface="Calibri Light"/>
                <a:cs typeface="Calibri Light"/>
              </a:rPr>
              <a:t>plus</a:t>
            </a:r>
            <a:r>
              <a:rPr sz="2600" b="0" spc="-40" dirty="0">
                <a:latin typeface="Calibri Light"/>
                <a:cs typeface="Calibri Light"/>
              </a:rPr>
              <a:t> </a:t>
            </a:r>
            <a:r>
              <a:rPr sz="2600" b="0" spc="-5" dirty="0">
                <a:latin typeface="Calibri Light"/>
                <a:cs typeface="Calibri Light"/>
              </a:rPr>
              <a:t>beurteilen</a:t>
            </a:r>
            <a:endParaRPr sz="2600">
              <a:latin typeface="Calibri Light"/>
              <a:cs typeface="Calibri Light"/>
            </a:endParaRPr>
          </a:p>
        </p:txBody>
      </p:sp>
      <p:sp>
        <p:nvSpPr>
          <p:cNvPr id="7" name="object 7"/>
          <p:cNvSpPr/>
          <p:nvPr/>
        </p:nvSpPr>
        <p:spPr>
          <a:xfrm>
            <a:off x="1274610" y="1330401"/>
            <a:ext cx="4224489" cy="4211497"/>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14846300" y="645159"/>
            <a:ext cx="287020" cy="348615"/>
          </a:xfrm>
          <a:prstGeom prst="rect">
            <a:avLst/>
          </a:prstGeom>
        </p:spPr>
        <p:txBody>
          <a:bodyPr vert="horz" wrap="square" lIns="0" tIns="0" rIns="0" bIns="0" rtlCol="0">
            <a:spAutoFit/>
          </a:bodyPr>
          <a:lstStyle/>
          <a:p>
            <a:pPr marL="12700">
              <a:lnSpc>
                <a:spcPct val="100000"/>
              </a:lnSpc>
            </a:pPr>
            <a:r>
              <a:rPr lang="de-DE" sz="2200" spc="-90" dirty="0">
                <a:latin typeface="Calibri"/>
                <a:cs typeface="Calibri"/>
              </a:rPr>
              <a:t>14</a:t>
            </a:r>
            <a:endParaRPr sz="2200">
              <a:latin typeface="Calibri"/>
              <a:cs typeface="Calibri"/>
            </a:endParaRPr>
          </a:p>
        </p:txBody>
      </p:sp>
      <p:grpSp>
        <p:nvGrpSpPr>
          <p:cNvPr id="17" name="Gruppieren 16"/>
          <p:cNvGrpSpPr/>
          <p:nvPr/>
        </p:nvGrpSpPr>
        <p:grpSpPr>
          <a:xfrm>
            <a:off x="7117715" y="1727198"/>
            <a:ext cx="7715885" cy="2739211"/>
            <a:chOff x="5969000" y="6082029"/>
            <a:chExt cx="4344035" cy="2245660"/>
          </a:xfrm>
        </p:grpSpPr>
        <p:sp>
          <p:nvSpPr>
            <p:cNvPr id="10" name="object 10"/>
            <p:cNvSpPr txBox="1"/>
            <p:nvPr/>
          </p:nvSpPr>
          <p:spPr>
            <a:xfrm>
              <a:off x="6223000" y="6082029"/>
              <a:ext cx="4090035" cy="2245660"/>
            </a:xfrm>
            <a:prstGeom prst="rect">
              <a:avLst/>
            </a:prstGeom>
          </p:spPr>
          <p:txBody>
            <a:bodyPr vert="horz" wrap="square" lIns="0" tIns="0" rIns="0" bIns="0" rtlCol="0">
              <a:spAutoFit/>
            </a:bodyPr>
            <a:lstStyle/>
            <a:p>
              <a:pPr marL="12700" algn="just">
                <a:lnSpc>
                  <a:spcPct val="100000"/>
                </a:lnSpc>
              </a:pPr>
              <a:r>
                <a:rPr sz="2800" b="1" dirty="0">
                  <a:solidFill>
                    <a:srgbClr val="B7274C"/>
                  </a:solidFill>
                  <a:latin typeface="Calibri"/>
                  <a:cs typeface="Calibri"/>
                </a:rPr>
                <a:t>Modell: </a:t>
              </a:r>
              <a:r>
                <a:rPr sz="2800" b="1" spc="-10" dirty="0">
                  <a:solidFill>
                    <a:srgbClr val="B7274C"/>
                  </a:solidFill>
                  <a:latin typeface="Calibri"/>
                  <a:cs typeface="Calibri"/>
                </a:rPr>
                <a:t>Realschule</a:t>
              </a:r>
              <a:r>
                <a:rPr sz="2800" b="1" spc="-65" dirty="0">
                  <a:solidFill>
                    <a:srgbClr val="B7274C"/>
                  </a:solidFill>
                  <a:latin typeface="Calibri"/>
                  <a:cs typeface="Calibri"/>
                </a:rPr>
                <a:t> </a:t>
              </a:r>
              <a:r>
                <a:rPr sz="2800" b="1" dirty="0">
                  <a:solidFill>
                    <a:srgbClr val="B7274C"/>
                  </a:solidFill>
                  <a:latin typeface="Calibri"/>
                  <a:cs typeface="Calibri"/>
                </a:rPr>
                <a:t>plus</a:t>
              </a:r>
              <a:endParaRPr sz="2800" dirty="0">
                <a:latin typeface="Calibri"/>
                <a:cs typeface="Calibri"/>
              </a:endParaRPr>
            </a:p>
            <a:p>
              <a:pPr marL="12700" marR="5080" algn="just">
                <a:lnSpc>
                  <a:spcPct val="100000"/>
                </a:lnSpc>
                <a:spcBef>
                  <a:spcPts val="1200"/>
                </a:spcBef>
              </a:pPr>
              <a:r>
                <a:rPr sz="2800" b="0" spc="-40" dirty="0" smtClean="0">
                  <a:latin typeface="Calibri Light"/>
                  <a:cs typeface="Calibri Light"/>
                </a:rPr>
                <a:t>„</a:t>
              </a:r>
              <a:r>
                <a:rPr lang="de-DE" sz="2800" b="0" spc="-40" dirty="0" smtClean="0">
                  <a:latin typeface="Calibri Light"/>
                  <a:cs typeface="Calibri Light"/>
                </a:rPr>
                <a:t>Wir </a:t>
              </a:r>
              <a:r>
                <a:rPr lang="de-DE" sz="2800" b="0" dirty="0" smtClean="0">
                  <a:latin typeface="Calibri Light"/>
                  <a:cs typeface="Calibri Light"/>
                </a:rPr>
                <a:t>haben </a:t>
              </a:r>
              <a:r>
                <a:rPr lang="de-DE" sz="2800" b="0" spc="-5" dirty="0" smtClean="0">
                  <a:latin typeface="Calibri Light"/>
                  <a:cs typeface="Calibri Light"/>
                </a:rPr>
                <a:t>gerade </a:t>
              </a:r>
              <a:r>
                <a:rPr lang="de-DE" sz="2800" b="0" dirty="0" smtClean="0">
                  <a:latin typeface="Calibri Light"/>
                  <a:cs typeface="Calibri Light"/>
                </a:rPr>
                <a:t>in Deutschland </a:t>
              </a:r>
              <a:r>
                <a:rPr lang="de-DE" sz="2800" b="0" spc="5" dirty="0" smtClean="0">
                  <a:latin typeface="Calibri Light"/>
                  <a:cs typeface="Calibri Light"/>
                </a:rPr>
                <a:t>mit  </a:t>
              </a:r>
              <a:r>
                <a:rPr lang="de-DE" sz="2800" b="0" spc="30" dirty="0" smtClean="0">
                  <a:latin typeface="Calibri Light"/>
                  <a:cs typeface="Calibri Light"/>
                </a:rPr>
                <a:t>einem </a:t>
              </a:r>
              <a:r>
                <a:rPr lang="de-DE" sz="2800" b="0" spc="35" dirty="0" smtClean="0">
                  <a:latin typeface="Calibri Light"/>
                  <a:cs typeface="Calibri Light"/>
                </a:rPr>
                <a:t>zunehmenden </a:t>
              </a:r>
              <a:r>
                <a:rPr lang="de-DE" sz="2800" b="0" spc="25" dirty="0" smtClean="0">
                  <a:latin typeface="Calibri Light"/>
                  <a:cs typeface="Calibri Light"/>
                </a:rPr>
                <a:t>Fachkräfteman</a:t>
              </a:r>
              <a:r>
                <a:rPr lang="de-DE" sz="2800" b="0" spc="-10" dirty="0" smtClean="0">
                  <a:latin typeface="Calibri Light"/>
                  <a:cs typeface="Calibri Light"/>
                </a:rPr>
                <a:t>gel zu </a:t>
              </a:r>
              <a:r>
                <a:rPr lang="de-DE" sz="2800" b="0" spc="-20" dirty="0" smtClean="0">
                  <a:latin typeface="Calibri Light"/>
                  <a:cs typeface="Calibri Light"/>
                </a:rPr>
                <a:t>kämpfen. </a:t>
              </a:r>
              <a:r>
                <a:rPr lang="de-DE" sz="2800" b="0" dirty="0" smtClean="0">
                  <a:latin typeface="Calibri Light"/>
                  <a:cs typeface="Calibri Light"/>
                </a:rPr>
                <a:t>Dem </a:t>
              </a:r>
              <a:r>
                <a:rPr lang="de-DE" sz="2800" b="0" spc="-5" dirty="0" smtClean="0">
                  <a:latin typeface="Calibri Light"/>
                  <a:cs typeface="Calibri Light"/>
                </a:rPr>
                <a:t>begegnen </a:t>
              </a:r>
              <a:r>
                <a:rPr lang="de-DE" sz="2800" b="0" dirty="0" smtClean="0">
                  <a:latin typeface="Calibri Light"/>
                  <a:cs typeface="Calibri Light"/>
                </a:rPr>
                <a:t>wir mit  </a:t>
              </a:r>
              <a:r>
                <a:rPr lang="de-DE" sz="2800" b="0" spc="75" dirty="0" smtClean="0">
                  <a:latin typeface="Calibri Light"/>
                  <a:cs typeface="Calibri Light"/>
                </a:rPr>
                <a:t>gezielten </a:t>
              </a:r>
              <a:r>
                <a:rPr lang="de-DE" sz="2800" b="0" spc="80" dirty="0" smtClean="0">
                  <a:latin typeface="Calibri Light"/>
                  <a:cs typeface="Calibri Light"/>
                </a:rPr>
                <a:t>Maßnahmen, </a:t>
              </a:r>
              <a:r>
                <a:rPr lang="de-DE" sz="2800" b="0" spc="45" dirty="0" smtClean="0">
                  <a:latin typeface="Calibri Light"/>
                  <a:cs typeface="Calibri Light"/>
                </a:rPr>
                <a:t>um </a:t>
              </a:r>
              <a:r>
                <a:rPr lang="de-DE" sz="2800" b="0" spc="90" dirty="0" smtClean="0">
                  <a:latin typeface="Calibri Light"/>
                  <a:cs typeface="Calibri Light"/>
                </a:rPr>
                <a:t>eigenen  </a:t>
              </a:r>
              <a:r>
                <a:rPr lang="de-DE" sz="2800" b="0" spc="-5" dirty="0" smtClean="0">
                  <a:latin typeface="Calibri Light"/>
                  <a:cs typeface="Calibri Light"/>
                </a:rPr>
                <a:t>Nachwuchs</a:t>
              </a:r>
              <a:r>
                <a:rPr lang="de-DE" sz="2800" b="0" spc="-114" dirty="0" smtClean="0">
                  <a:latin typeface="Calibri Light"/>
                  <a:cs typeface="Calibri Light"/>
                </a:rPr>
                <a:t> </a:t>
              </a:r>
              <a:r>
                <a:rPr lang="de-DE" sz="2800" b="0" spc="-10" dirty="0" smtClean="0">
                  <a:latin typeface="Calibri Light"/>
                  <a:cs typeface="Calibri Light"/>
                </a:rPr>
                <a:t>zu</a:t>
              </a:r>
              <a:r>
                <a:rPr lang="de-DE" sz="2800" b="0" spc="-114" dirty="0" smtClean="0">
                  <a:latin typeface="Calibri Light"/>
                  <a:cs typeface="Calibri Light"/>
                </a:rPr>
                <a:t> </a:t>
              </a:r>
              <a:r>
                <a:rPr lang="de-DE" sz="2800" b="0" spc="-5" dirty="0" smtClean="0">
                  <a:latin typeface="Calibri Light"/>
                  <a:cs typeface="Calibri Light"/>
                </a:rPr>
                <a:t>gewinnen</a:t>
              </a:r>
              <a:r>
                <a:rPr lang="de-DE" sz="2800" b="0" spc="-114" dirty="0" smtClean="0">
                  <a:latin typeface="Calibri Light"/>
                  <a:cs typeface="Calibri Light"/>
                </a:rPr>
                <a:t> </a:t>
              </a:r>
              <a:r>
                <a:rPr lang="de-DE" sz="2800" b="0" dirty="0" smtClean="0">
                  <a:latin typeface="Calibri Light"/>
                  <a:cs typeface="Calibri Light"/>
                </a:rPr>
                <a:t>und</a:t>
              </a:r>
              <a:r>
                <a:rPr lang="de-DE" sz="2800" b="0" spc="-114" dirty="0" smtClean="0">
                  <a:latin typeface="Calibri Light"/>
                  <a:cs typeface="Calibri Light"/>
                </a:rPr>
                <a:t> </a:t>
              </a:r>
              <a:r>
                <a:rPr lang="de-DE" sz="2800" b="0" dirty="0" smtClean="0">
                  <a:latin typeface="Calibri Light"/>
                  <a:cs typeface="Calibri Light"/>
                </a:rPr>
                <a:t>qualifiziert  </a:t>
              </a:r>
              <a:r>
                <a:rPr lang="de-DE" sz="2800" b="0" spc="-20" dirty="0" smtClean="0">
                  <a:latin typeface="Calibri Light"/>
                  <a:cs typeface="Calibri Light"/>
                </a:rPr>
                <a:t>auszubilden.“</a:t>
              </a:r>
              <a:endParaRPr lang="de-DE" sz="2800" dirty="0">
                <a:latin typeface="Calibri Light"/>
                <a:cs typeface="Calibri Light"/>
              </a:endParaRPr>
            </a:p>
          </p:txBody>
        </p:sp>
        <p:sp>
          <p:nvSpPr>
            <p:cNvPr id="13" name="object 13"/>
            <p:cNvSpPr/>
            <p:nvPr/>
          </p:nvSpPr>
          <p:spPr>
            <a:xfrm>
              <a:off x="5969000" y="6172200"/>
              <a:ext cx="120060" cy="135298"/>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sz="2800"/>
            </a:p>
          </p:txBody>
        </p:sp>
      </p:grpSp>
      <p:grpSp>
        <p:nvGrpSpPr>
          <p:cNvPr id="19" name="Gruppieren 18"/>
          <p:cNvGrpSpPr/>
          <p:nvPr/>
        </p:nvGrpSpPr>
        <p:grpSpPr>
          <a:xfrm>
            <a:off x="1025565" y="6069329"/>
            <a:ext cx="5273675" cy="2308324"/>
            <a:chOff x="10668000" y="6069329"/>
            <a:chExt cx="4333875" cy="2308324"/>
          </a:xfrm>
        </p:grpSpPr>
        <p:sp>
          <p:nvSpPr>
            <p:cNvPr id="11" name="object 11"/>
            <p:cNvSpPr txBox="1"/>
            <p:nvPr/>
          </p:nvSpPr>
          <p:spPr>
            <a:xfrm>
              <a:off x="10922000" y="6069329"/>
              <a:ext cx="4079875" cy="2308324"/>
            </a:xfrm>
            <a:prstGeom prst="rect">
              <a:avLst/>
            </a:prstGeom>
          </p:spPr>
          <p:txBody>
            <a:bodyPr vert="horz" wrap="square" lIns="0" tIns="0" rIns="0" bIns="0" rtlCol="0">
              <a:spAutoFit/>
            </a:bodyPr>
            <a:lstStyle/>
            <a:p>
              <a:pPr marL="12700" algn="just">
                <a:lnSpc>
                  <a:spcPct val="100000"/>
                </a:lnSpc>
              </a:pPr>
              <a:r>
                <a:rPr sz="2800" b="1" spc="-15" dirty="0">
                  <a:solidFill>
                    <a:srgbClr val="B7274C"/>
                  </a:solidFill>
                  <a:latin typeface="Calibri"/>
                  <a:cs typeface="Calibri"/>
                </a:rPr>
                <a:t>Kooperation </a:t>
              </a:r>
              <a:r>
                <a:rPr sz="2800" b="1" dirty="0">
                  <a:solidFill>
                    <a:srgbClr val="B7274C"/>
                  </a:solidFill>
                  <a:latin typeface="Calibri"/>
                  <a:cs typeface="Calibri"/>
                </a:rPr>
                <a:t>mit den</a:t>
              </a:r>
              <a:r>
                <a:rPr sz="2800" b="1" spc="-45" dirty="0">
                  <a:solidFill>
                    <a:srgbClr val="B7274C"/>
                  </a:solidFill>
                  <a:latin typeface="Calibri"/>
                  <a:cs typeface="Calibri"/>
                </a:rPr>
                <a:t> </a:t>
              </a:r>
              <a:r>
                <a:rPr sz="2800" b="1" dirty="0">
                  <a:solidFill>
                    <a:srgbClr val="B7274C"/>
                  </a:solidFill>
                  <a:latin typeface="Calibri"/>
                  <a:cs typeface="Calibri"/>
                </a:rPr>
                <a:t>Schulen</a:t>
              </a:r>
              <a:endParaRPr sz="2800" dirty="0">
                <a:latin typeface="Calibri"/>
                <a:cs typeface="Calibri"/>
              </a:endParaRPr>
            </a:p>
            <a:p>
              <a:pPr marL="12700" marR="5080" algn="just">
                <a:lnSpc>
                  <a:spcPct val="100000"/>
                </a:lnSpc>
                <a:spcBef>
                  <a:spcPts val="1200"/>
                </a:spcBef>
              </a:pPr>
              <a:r>
                <a:rPr lang="de-DE" sz="2800" b="0" spc="-30" dirty="0" smtClean="0">
                  <a:latin typeface="Calibri Light"/>
                  <a:cs typeface="Calibri Light"/>
                </a:rPr>
                <a:t>„Wir </a:t>
              </a:r>
              <a:r>
                <a:rPr lang="de-DE" sz="2800" b="0" spc="15" dirty="0" smtClean="0">
                  <a:latin typeface="Calibri Light"/>
                  <a:cs typeface="Calibri Light"/>
                </a:rPr>
                <a:t>erleben </a:t>
              </a:r>
              <a:r>
                <a:rPr lang="de-DE" sz="2800" b="0" spc="10" dirty="0" smtClean="0">
                  <a:latin typeface="Calibri Light"/>
                  <a:cs typeface="Calibri Light"/>
                </a:rPr>
                <a:t>die </a:t>
              </a:r>
              <a:r>
                <a:rPr lang="de-DE" sz="2800" b="0" spc="15" dirty="0" smtClean="0">
                  <a:latin typeface="Calibri Light"/>
                  <a:cs typeface="Calibri Light"/>
                </a:rPr>
                <a:t>Zusammenarbeit </a:t>
              </a:r>
              <a:r>
                <a:rPr lang="de-DE" sz="2800" b="0" spc="20" dirty="0" smtClean="0">
                  <a:latin typeface="Calibri Light"/>
                  <a:cs typeface="Calibri Light"/>
                </a:rPr>
                <a:t>mit  </a:t>
              </a:r>
              <a:r>
                <a:rPr lang="de-DE" sz="2800" b="0" spc="-10" dirty="0" smtClean="0">
                  <a:latin typeface="Calibri Light"/>
                  <a:cs typeface="Calibri Light"/>
                </a:rPr>
                <a:t>den</a:t>
              </a:r>
              <a:r>
                <a:rPr lang="de-DE" sz="2800" b="0" spc="-135" dirty="0" smtClean="0">
                  <a:latin typeface="Calibri Light"/>
                  <a:cs typeface="Calibri Light"/>
                </a:rPr>
                <a:t> </a:t>
              </a:r>
              <a:r>
                <a:rPr lang="de-DE" sz="2800" b="0" spc="-10" dirty="0" smtClean="0">
                  <a:latin typeface="Calibri Light"/>
                  <a:cs typeface="Calibri Light"/>
                </a:rPr>
                <a:t>Schulen</a:t>
              </a:r>
              <a:r>
                <a:rPr lang="de-DE" sz="2800" b="0" spc="-135" dirty="0" smtClean="0">
                  <a:latin typeface="Calibri Light"/>
                  <a:cs typeface="Calibri Light"/>
                </a:rPr>
                <a:t> </a:t>
              </a:r>
              <a:r>
                <a:rPr lang="de-DE" sz="2800" b="0" spc="-10" dirty="0" smtClean="0">
                  <a:latin typeface="Calibri Light"/>
                  <a:cs typeface="Calibri Light"/>
                </a:rPr>
                <a:t>sehr</a:t>
              </a:r>
              <a:r>
                <a:rPr lang="de-DE" sz="2800" b="0" spc="-135" dirty="0" smtClean="0">
                  <a:latin typeface="Calibri Light"/>
                  <a:cs typeface="Calibri Light"/>
                </a:rPr>
                <a:t> </a:t>
              </a:r>
              <a:r>
                <a:rPr lang="de-DE" sz="2800" b="0" spc="-35" dirty="0" smtClean="0">
                  <a:latin typeface="Calibri Light"/>
                  <a:cs typeface="Calibri Light"/>
                </a:rPr>
                <a:t>positiv,</a:t>
              </a:r>
              <a:r>
                <a:rPr lang="de-DE" sz="2800" b="0" spc="-135" dirty="0" smtClean="0">
                  <a:latin typeface="Calibri Light"/>
                  <a:cs typeface="Calibri Light"/>
                </a:rPr>
                <a:t> </a:t>
              </a:r>
              <a:r>
                <a:rPr lang="de-DE" sz="2800" b="0" spc="-10" dirty="0" smtClean="0">
                  <a:latin typeface="Calibri Light"/>
                  <a:cs typeface="Calibri Light"/>
                </a:rPr>
                <a:t>denn</a:t>
              </a:r>
              <a:r>
                <a:rPr lang="de-DE" sz="2800" b="0" spc="-135" dirty="0" smtClean="0">
                  <a:latin typeface="Calibri Light"/>
                  <a:cs typeface="Calibri Light"/>
                </a:rPr>
                <a:t> </a:t>
              </a:r>
              <a:r>
                <a:rPr lang="de-DE" sz="2800" b="0" spc="-10" dirty="0" smtClean="0">
                  <a:latin typeface="Calibri Light"/>
                  <a:cs typeface="Calibri Light"/>
                </a:rPr>
                <a:t>sie</a:t>
              </a:r>
              <a:r>
                <a:rPr lang="de-DE" sz="2800" b="0" spc="-135" dirty="0" smtClean="0">
                  <a:latin typeface="Calibri Light"/>
                  <a:cs typeface="Calibri Light"/>
                </a:rPr>
                <a:t> </a:t>
              </a:r>
              <a:r>
                <a:rPr lang="de-DE" sz="2800" b="0" spc="-15" dirty="0" smtClean="0">
                  <a:latin typeface="Calibri Light"/>
                  <a:cs typeface="Calibri Light"/>
                </a:rPr>
                <a:t>begeg</a:t>
              </a:r>
              <a:r>
                <a:rPr lang="de-DE" sz="2800" b="0" dirty="0" smtClean="0">
                  <a:latin typeface="Calibri Light"/>
                  <a:cs typeface="Calibri Light"/>
                </a:rPr>
                <a:t>nen uns als sehr </a:t>
              </a:r>
              <a:r>
                <a:rPr lang="de-DE" sz="2800" b="0" spc="-5" dirty="0" smtClean="0">
                  <a:latin typeface="Calibri Light"/>
                  <a:cs typeface="Calibri Light"/>
                </a:rPr>
                <a:t>verlässliche</a:t>
              </a:r>
              <a:r>
                <a:rPr lang="de-DE" sz="2800" b="0" spc="-55" dirty="0" smtClean="0">
                  <a:latin typeface="Calibri Light"/>
                  <a:cs typeface="Calibri Light"/>
                </a:rPr>
                <a:t> Partner.“</a:t>
              </a:r>
              <a:endParaRPr lang="de-DE" sz="2800" dirty="0">
                <a:latin typeface="Calibri Light"/>
                <a:cs typeface="Calibri Light"/>
              </a:endParaRPr>
            </a:p>
          </p:txBody>
        </p:sp>
        <p:sp>
          <p:nvSpPr>
            <p:cNvPr id="14" name="object 14"/>
            <p:cNvSpPr/>
            <p:nvPr/>
          </p:nvSpPr>
          <p:spPr>
            <a:xfrm>
              <a:off x="10668000" y="6159500"/>
              <a:ext cx="165100" cy="165100"/>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sz="2400"/>
            </a:p>
          </p:txBody>
        </p:sp>
      </p:grpSp>
      <p:sp>
        <p:nvSpPr>
          <p:cNvPr id="15" name="object 15"/>
          <p:cNvSpPr txBox="1"/>
          <p:nvPr/>
        </p:nvSpPr>
        <p:spPr>
          <a:xfrm>
            <a:off x="1270000" y="4708601"/>
            <a:ext cx="4229100" cy="833755"/>
          </a:xfrm>
          <a:prstGeom prst="rect">
            <a:avLst/>
          </a:prstGeom>
          <a:solidFill>
            <a:srgbClr val="DCDFE9"/>
          </a:solidFill>
        </p:spPr>
        <p:txBody>
          <a:bodyPr vert="horz" wrap="square" lIns="0" tIns="92710" rIns="0" bIns="0" rtlCol="0">
            <a:spAutoFit/>
          </a:bodyPr>
          <a:lstStyle/>
          <a:p>
            <a:pPr marL="64135" marR="43180">
              <a:lnSpc>
                <a:spcPts val="2000"/>
              </a:lnSpc>
              <a:spcBef>
                <a:spcPts val="730"/>
              </a:spcBef>
            </a:pPr>
            <a:r>
              <a:rPr sz="1800" b="1" spc="-10" dirty="0">
                <a:latin typeface="Calibri"/>
                <a:cs typeface="Calibri"/>
              </a:rPr>
              <a:t>Beate Petry </a:t>
            </a:r>
            <a:r>
              <a:rPr sz="1800" b="0" spc="-10" dirty="0">
                <a:latin typeface="Calibri Light"/>
                <a:cs typeface="Calibri Light"/>
              </a:rPr>
              <a:t>ist </a:t>
            </a:r>
            <a:r>
              <a:rPr sz="1800" b="0" dirty="0">
                <a:latin typeface="Calibri Light"/>
                <a:cs typeface="Calibri Light"/>
              </a:rPr>
              <a:t>bei der </a:t>
            </a:r>
            <a:r>
              <a:rPr sz="1800" b="0" spc="-10" dirty="0">
                <a:latin typeface="Calibri Light"/>
                <a:cs typeface="Calibri Light"/>
              </a:rPr>
              <a:t>BASF </a:t>
            </a:r>
            <a:r>
              <a:rPr sz="1800" b="0" dirty="0">
                <a:latin typeface="Calibri Light"/>
                <a:cs typeface="Calibri Light"/>
              </a:rPr>
              <a:t>für </a:t>
            </a:r>
            <a:r>
              <a:rPr sz="1800" b="0" spc="-5" dirty="0">
                <a:latin typeface="Calibri Light"/>
                <a:cs typeface="Calibri Light"/>
              </a:rPr>
              <a:t>Ausbildungs-  </a:t>
            </a:r>
            <a:r>
              <a:rPr sz="1800" b="0" spc="-10" dirty="0">
                <a:latin typeface="Calibri Light"/>
                <a:cs typeface="Calibri Light"/>
              </a:rPr>
              <a:t>marketing </a:t>
            </a:r>
            <a:r>
              <a:rPr sz="1800" b="0" dirty="0">
                <a:latin typeface="Calibri Light"/>
                <a:cs typeface="Calibri Light"/>
              </a:rPr>
              <a:t>und-recruiting</a:t>
            </a:r>
            <a:r>
              <a:rPr sz="1800" b="0" spc="-25" dirty="0">
                <a:latin typeface="Calibri Light"/>
                <a:cs typeface="Calibri Light"/>
              </a:rPr>
              <a:t> </a:t>
            </a:r>
            <a:r>
              <a:rPr sz="1800" b="0" spc="-10" dirty="0">
                <a:latin typeface="Calibri Light"/>
                <a:cs typeface="Calibri Light"/>
              </a:rPr>
              <a:t>zuständig.</a:t>
            </a:r>
            <a:endParaRPr sz="1800">
              <a:latin typeface="Calibri Light"/>
              <a:cs typeface="Calibri Light"/>
            </a:endParaRPr>
          </a:p>
        </p:txBody>
      </p:sp>
      <p:sp>
        <p:nvSpPr>
          <p:cNvPr id="16" name="Rechteck 15">
            <a:extLst>
              <a:ext uri="{FF2B5EF4-FFF2-40B4-BE49-F238E27FC236}">
                <a16:creationId xmlns:a16="http://schemas.microsoft.com/office/drawing/2014/main" id="{3D0B0CDE-332B-4757-AEB6-06362A53E064}"/>
              </a:ext>
            </a:extLst>
          </p:cNvPr>
          <p:cNvSpPr/>
          <p:nvPr/>
        </p:nvSpPr>
        <p:spPr>
          <a:xfrm>
            <a:off x="6913683" y="561703"/>
            <a:ext cx="7670690" cy="515526"/>
          </a:xfrm>
          <a:prstGeom prst="rect">
            <a:avLst/>
          </a:prstGeom>
        </p:spPr>
        <p:txBody>
          <a:bodyPr wrap="none">
            <a:spAutoFit/>
          </a:bodyPr>
          <a:lstStyle/>
          <a:p>
            <a:pPr marL="12700" lvl="0">
              <a:lnSpc>
                <a:spcPts val="3329"/>
              </a:lnSpc>
            </a:pPr>
            <a:r>
              <a:rPr lang="de-DE" sz="3400" spc="315" dirty="0">
                <a:solidFill>
                  <a:srgbClr val="B7274C"/>
                </a:solidFill>
                <a:latin typeface="Calibri Light"/>
                <a:cs typeface="Calibri Light"/>
              </a:rPr>
              <a:t>INTERVIEW: AUSBILDUNGSLEITERIN</a:t>
            </a:r>
            <a:endParaRPr lang="de-DE" sz="3400" dirty="0">
              <a:solidFill>
                <a:prstClr val="black"/>
              </a:solidFill>
              <a:latin typeface="Calibri Light"/>
              <a:cs typeface="Calibri Light"/>
            </a:endParaRPr>
          </a:p>
        </p:txBody>
      </p:sp>
      <p:grpSp>
        <p:nvGrpSpPr>
          <p:cNvPr id="21" name="Gruppieren 20"/>
          <p:cNvGrpSpPr/>
          <p:nvPr/>
        </p:nvGrpSpPr>
        <p:grpSpPr>
          <a:xfrm>
            <a:off x="7061200" y="6024701"/>
            <a:ext cx="7848601" cy="2739211"/>
            <a:chOff x="7213600" y="5948501"/>
            <a:chExt cx="7848601" cy="2739211"/>
          </a:xfrm>
        </p:grpSpPr>
        <p:sp>
          <p:nvSpPr>
            <p:cNvPr id="9" name="object 9"/>
            <p:cNvSpPr txBox="1"/>
            <p:nvPr/>
          </p:nvSpPr>
          <p:spPr>
            <a:xfrm>
              <a:off x="7648603" y="5948501"/>
              <a:ext cx="7413598" cy="2739211"/>
            </a:xfrm>
            <a:prstGeom prst="rect">
              <a:avLst/>
            </a:prstGeom>
          </p:spPr>
          <p:txBody>
            <a:bodyPr vert="horz" wrap="square" lIns="0" tIns="0" rIns="0" bIns="0" rtlCol="0">
              <a:spAutoFit/>
            </a:bodyPr>
            <a:lstStyle/>
            <a:p>
              <a:pPr marL="12700" algn="just">
                <a:lnSpc>
                  <a:spcPct val="100000"/>
                </a:lnSpc>
              </a:pPr>
              <a:r>
                <a:rPr sz="2800" b="1" spc="-5" dirty="0">
                  <a:solidFill>
                    <a:srgbClr val="B7274C"/>
                  </a:solidFill>
                  <a:latin typeface="Calibri"/>
                  <a:cs typeface="Calibri"/>
                </a:rPr>
                <a:t>Berufsorientierung</a:t>
              </a:r>
              <a:endParaRPr sz="2800" dirty="0">
                <a:latin typeface="Calibri"/>
                <a:cs typeface="Calibri"/>
              </a:endParaRPr>
            </a:p>
            <a:p>
              <a:pPr marL="12700" marR="5080" algn="just">
                <a:lnSpc>
                  <a:spcPct val="100000"/>
                </a:lnSpc>
                <a:spcBef>
                  <a:spcPts val="1200"/>
                </a:spcBef>
              </a:pPr>
              <a:r>
                <a:rPr sz="2800" b="0" spc="-60" dirty="0" smtClean="0">
                  <a:latin typeface="Calibri Light"/>
                  <a:cs typeface="Calibri Light"/>
                </a:rPr>
                <a:t>„</a:t>
              </a:r>
              <a:r>
                <a:rPr lang="de-DE" sz="2800" b="0" spc="-60" dirty="0" smtClean="0">
                  <a:latin typeface="Calibri Light"/>
                  <a:cs typeface="Calibri Light"/>
                </a:rPr>
                <a:t>Wir </a:t>
              </a:r>
              <a:r>
                <a:rPr lang="de-DE" sz="2800" b="0" spc="-15" dirty="0" smtClean="0">
                  <a:latin typeface="Calibri Light"/>
                  <a:cs typeface="Calibri Light"/>
                </a:rPr>
                <a:t>als </a:t>
              </a:r>
              <a:r>
                <a:rPr lang="de-DE" sz="2800" b="0" spc="-25" dirty="0" smtClean="0">
                  <a:latin typeface="Calibri Light"/>
                  <a:cs typeface="Calibri Light"/>
                </a:rPr>
                <a:t>Industrieunternehmen </a:t>
              </a:r>
              <a:r>
                <a:rPr lang="de-DE" sz="2800" b="0" spc="-30" dirty="0" smtClean="0">
                  <a:latin typeface="Calibri Light"/>
                  <a:cs typeface="Calibri Light"/>
                </a:rPr>
                <a:t>schätzen </a:t>
              </a:r>
              <a:r>
                <a:rPr lang="de-DE" sz="2800" b="0" spc="-15" dirty="0" smtClean="0">
                  <a:latin typeface="Calibri Light"/>
                  <a:cs typeface="Calibri Light"/>
                </a:rPr>
                <a:t>es</a:t>
              </a:r>
              <a:r>
                <a:rPr lang="de-DE" sz="2800" b="0" spc="-160" dirty="0" smtClean="0">
                  <a:latin typeface="Calibri Light"/>
                  <a:cs typeface="Calibri Light"/>
                </a:rPr>
                <a:t> </a:t>
              </a:r>
              <a:r>
                <a:rPr lang="de-DE" sz="2800" b="0" spc="-60" dirty="0" smtClean="0">
                  <a:latin typeface="Calibri Light"/>
                  <a:cs typeface="Calibri Light"/>
                </a:rPr>
                <a:t>sehr,</a:t>
              </a:r>
              <a:r>
                <a:rPr lang="de-DE" sz="2800" b="0" spc="-160" dirty="0" smtClean="0">
                  <a:latin typeface="Calibri Light"/>
                  <a:cs typeface="Calibri Light"/>
                </a:rPr>
                <a:t> </a:t>
              </a:r>
              <a:r>
                <a:rPr lang="de-DE" sz="2800" b="0" spc="-25" dirty="0" smtClean="0">
                  <a:latin typeface="Calibri Light"/>
                  <a:cs typeface="Calibri Light"/>
                </a:rPr>
                <a:t>wenn</a:t>
              </a:r>
              <a:r>
                <a:rPr lang="de-DE" sz="2800" b="0" spc="-160" dirty="0" smtClean="0">
                  <a:latin typeface="Calibri Light"/>
                  <a:cs typeface="Calibri Light"/>
                </a:rPr>
                <a:t> </a:t>
              </a:r>
              <a:r>
                <a:rPr lang="de-DE" sz="2800" b="0" spc="-20" dirty="0" smtClean="0">
                  <a:latin typeface="Calibri Light"/>
                  <a:cs typeface="Calibri Light"/>
                </a:rPr>
                <a:t>die</a:t>
              </a:r>
              <a:r>
                <a:rPr lang="de-DE" sz="2800" b="0" spc="-160" dirty="0" smtClean="0">
                  <a:latin typeface="Calibri Light"/>
                  <a:cs typeface="Calibri Light"/>
                </a:rPr>
                <a:t> </a:t>
              </a:r>
              <a:r>
                <a:rPr lang="de-DE" sz="2800" b="0" spc="-25" dirty="0" smtClean="0">
                  <a:latin typeface="Calibri Light"/>
                  <a:cs typeface="Calibri Light"/>
                </a:rPr>
                <a:t>Schülerinnen</a:t>
              </a:r>
              <a:r>
                <a:rPr lang="de-DE" sz="2800" b="0" spc="-160" dirty="0" smtClean="0">
                  <a:latin typeface="Calibri Light"/>
                  <a:cs typeface="Calibri Light"/>
                </a:rPr>
                <a:t> </a:t>
              </a:r>
              <a:r>
                <a:rPr lang="de-DE" sz="2800" b="0" spc="-20" dirty="0" smtClean="0">
                  <a:latin typeface="Calibri Light"/>
                  <a:cs typeface="Calibri Light"/>
                </a:rPr>
                <a:t>und</a:t>
              </a:r>
              <a:r>
                <a:rPr lang="de-DE" sz="2800" b="0" spc="-160" dirty="0" smtClean="0">
                  <a:latin typeface="Calibri Light"/>
                  <a:cs typeface="Calibri Light"/>
                </a:rPr>
                <a:t> </a:t>
              </a:r>
              <a:r>
                <a:rPr lang="de-DE" sz="2800" b="0" spc="-25" dirty="0" smtClean="0">
                  <a:latin typeface="Calibri Light"/>
                  <a:cs typeface="Calibri Light"/>
                </a:rPr>
                <a:t>Schü</a:t>
              </a:r>
              <a:r>
                <a:rPr lang="de-DE" sz="2800" b="0" spc="-15" dirty="0" smtClean="0">
                  <a:latin typeface="Calibri Light"/>
                  <a:cs typeface="Calibri Light"/>
                </a:rPr>
                <a:t>ler</a:t>
              </a:r>
              <a:r>
                <a:rPr lang="de-DE" sz="2800" b="0" spc="-114" dirty="0" smtClean="0">
                  <a:latin typeface="Calibri Light"/>
                  <a:cs typeface="Calibri Light"/>
                </a:rPr>
                <a:t> </a:t>
              </a:r>
              <a:r>
                <a:rPr lang="de-DE" sz="2800" b="0" spc="-15" dirty="0" smtClean="0">
                  <a:latin typeface="Calibri Light"/>
                  <a:cs typeface="Calibri Light"/>
                </a:rPr>
                <a:t>sich</a:t>
              </a:r>
              <a:r>
                <a:rPr lang="de-DE" sz="2800" b="0" spc="-114" dirty="0" smtClean="0">
                  <a:latin typeface="Calibri Light"/>
                  <a:cs typeface="Calibri Light"/>
                </a:rPr>
                <a:t> </a:t>
              </a:r>
              <a:r>
                <a:rPr lang="de-DE" sz="2800" b="0" spc="-30" dirty="0" smtClean="0">
                  <a:latin typeface="Calibri Light"/>
                  <a:cs typeface="Calibri Light"/>
                </a:rPr>
                <a:t>informieren,</a:t>
              </a:r>
              <a:r>
                <a:rPr lang="de-DE" sz="2800" b="0" spc="-114" dirty="0" smtClean="0">
                  <a:latin typeface="Calibri Light"/>
                  <a:cs typeface="Calibri Light"/>
                </a:rPr>
                <a:t> </a:t>
              </a:r>
              <a:r>
                <a:rPr lang="de-DE" sz="2800" b="0" spc="-25" dirty="0" smtClean="0">
                  <a:latin typeface="Calibri Light"/>
                  <a:cs typeface="Calibri Light"/>
                </a:rPr>
                <a:t>verschiedene</a:t>
              </a:r>
              <a:r>
                <a:rPr lang="de-DE" sz="2800" b="0" spc="-114" dirty="0" smtClean="0">
                  <a:latin typeface="Calibri Light"/>
                  <a:cs typeface="Calibri Light"/>
                </a:rPr>
                <a:t> </a:t>
              </a:r>
              <a:r>
                <a:rPr lang="de-DE" sz="2800" b="0" spc="-30" dirty="0" smtClean="0">
                  <a:latin typeface="Calibri Light"/>
                  <a:cs typeface="Calibri Light"/>
                </a:rPr>
                <a:t>Prakti</a:t>
              </a:r>
              <a:r>
                <a:rPr lang="de-DE" sz="2800" b="0" spc="-35" dirty="0" smtClean="0">
                  <a:latin typeface="Calibri Light"/>
                  <a:cs typeface="Calibri Light"/>
                </a:rPr>
                <a:t>ka</a:t>
              </a:r>
              <a:r>
                <a:rPr lang="de-DE" sz="2800" b="0" spc="-175" dirty="0" smtClean="0">
                  <a:latin typeface="Calibri Light"/>
                  <a:cs typeface="Calibri Light"/>
                </a:rPr>
                <a:t> </a:t>
              </a:r>
              <a:r>
                <a:rPr lang="de-DE" sz="2800" b="0" spc="-25" dirty="0" smtClean="0">
                  <a:latin typeface="Calibri Light"/>
                  <a:cs typeface="Calibri Light"/>
                </a:rPr>
                <a:t>machen</a:t>
              </a:r>
              <a:r>
                <a:rPr lang="de-DE" sz="2800" b="0" spc="-175" dirty="0" smtClean="0">
                  <a:latin typeface="Calibri Light"/>
                  <a:cs typeface="Calibri Light"/>
                </a:rPr>
                <a:t> </a:t>
              </a:r>
              <a:r>
                <a:rPr lang="de-DE" sz="2800" b="0" spc="-20" dirty="0" smtClean="0">
                  <a:latin typeface="Calibri Light"/>
                  <a:cs typeface="Calibri Light"/>
                </a:rPr>
                <a:t>und</a:t>
              </a:r>
              <a:r>
                <a:rPr lang="de-DE" sz="2800" b="0" spc="-175" dirty="0" smtClean="0">
                  <a:latin typeface="Calibri Light"/>
                  <a:cs typeface="Calibri Light"/>
                </a:rPr>
                <a:t> </a:t>
              </a:r>
              <a:r>
                <a:rPr lang="de-DE" sz="2800" b="0" spc="-45" dirty="0" smtClean="0">
                  <a:latin typeface="Calibri Light"/>
                  <a:cs typeface="Calibri Light"/>
                </a:rPr>
                <a:t>Veranstaltungen</a:t>
              </a:r>
              <a:r>
                <a:rPr lang="de-DE" sz="2800" b="0" spc="-175" dirty="0" smtClean="0">
                  <a:latin typeface="Calibri Light"/>
                  <a:cs typeface="Calibri Light"/>
                </a:rPr>
                <a:t> </a:t>
              </a:r>
              <a:r>
                <a:rPr lang="de-DE" sz="2800" b="0" spc="-15" dirty="0" smtClean="0">
                  <a:latin typeface="Calibri Light"/>
                  <a:cs typeface="Calibri Light"/>
                </a:rPr>
                <a:t>in</a:t>
              </a:r>
              <a:r>
                <a:rPr lang="de-DE" sz="2800" b="0" spc="-175" dirty="0" smtClean="0">
                  <a:latin typeface="Calibri Light"/>
                  <a:cs typeface="Calibri Light"/>
                </a:rPr>
                <a:t> </a:t>
              </a:r>
              <a:r>
                <a:rPr lang="de-DE" sz="2800" b="0" spc="-45" dirty="0" smtClean="0">
                  <a:latin typeface="Calibri Light"/>
                  <a:cs typeface="Calibri Light"/>
                </a:rPr>
                <a:t>Unter</a:t>
              </a:r>
              <a:r>
                <a:rPr lang="de-DE" sz="2800" b="0" spc="-20" dirty="0" smtClean="0">
                  <a:latin typeface="Calibri Light"/>
                  <a:cs typeface="Calibri Light"/>
                </a:rPr>
                <a:t>nehmen besuchen, </a:t>
              </a:r>
              <a:r>
                <a:rPr lang="de-DE" sz="2800" b="0" spc="-15" dirty="0" smtClean="0">
                  <a:latin typeface="Calibri Light"/>
                  <a:cs typeface="Calibri Light"/>
                </a:rPr>
                <a:t>um </a:t>
              </a:r>
              <a:r>
                <a:rPr lang="de-DE" sz="2800" b="0" spc="-20" dirty="0" smtClean="0">
                  <a:latin typeface="Calibri Light"/>
                  <a:cs typeface="Calibri Light"/>
                </a:rPr>
                <a:t>einen wirklichen  Einblick </a:t>
              </a:r>
              <a:r>
                <a:rPr lang="de-DE" sz="2800" b="0" spc="-15" dirty="0" smtClean="0">
                  <a:latin typeface="Calibri Light"/>
                  <a:cs typeface="Calibri Light"/>
                </a:rPr>
                <a:t>ins </a:t>
              </a:r>
              <a:r>
                <a:rPr lang="de-DE" sz="2800" b="0" spc="-20" dirty="0" smtClean="0">
                  <a:latin typeface="Calibri Light"/>
                  <a:cs typeface="Calibri Light"/>
                </a:rPr>
                <a:t>Arbeitsleben zu</a:t>
              </a:r>
              <a:r>
                <a:rPr lang="de-DE" sz="2800" b="0" spc="-155" dirty="0" smtClean="0">
                  <a:latin typeface="Calibri Light"/>
                  <a:cs typeface="Calibri Light"/>
                </a:rPr>
                <a:t> </a:t>
              </a:r>
              <a:r>
                <a:rPr lang="de-DE" sz="2800" b="0" spc="-50" dirty="0" smtClean="0">
                  <a:latin typeface="Calibri Light"/>
                  <a:cs typeface="Calibri Light"/>
                </a:rPr>
                <a:t>bekommen.“</a:t>
              </a:r>
              <a:endParaRPr lang="de-DE" sz="2800" dirty="0">
                <a:latin typeface="Calibri Light"/>
                <a:cs typeface="Calibri Light"/>
              </a:endParaRPr>
            </a:p>
          </p:txBody>
        </p:sp>
        <p:sp>
          <p:nvSpPr>
            <p:cNvPr id="20" name="object 13"/>
            <p:cNvSpPr/>
            <p:nvPr/>
          </p:nvSpPr>
          <p:spPr>
            <a:xfrm>
              <a:off x="7213600" y="6057966"/>
              <a:ext cx="213251" cy="165034"/>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sz="280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6720840" cy="1025525"/>
          </a:xfrm>
          <a:custGeom>
            <a:avLst/>
            <a:gdLst/>
            <a:ahLst/>
            <a:cxnLst/>
            <a:rect l="l" t="t" r="r" b="b"/>
            <a:pathLst>
              <a:path w="6720840" h="1025525">
                <a:moveTo>
                  <a:pt x="6720509" y="0"/>
                </a:moveTo>
                <a:lnTo>
                  <a:pt x="0" y="0"/>
                </a:lnTo>
                <a:lnTo>
                  <a:pt x="0" y="1025499"/>
                </a:lnTo>
                <a:lnTo>
                  <a:pt x="5553722" y="1024699"/>
                </a:lnTo>
                <a:lnTo>
                  <a:pt x="6720509" y="0"/>
                </a:lnTo>
                <a:close/>
              </a:path>
            </a:pathLst>
          </a:custGeom>
          <a:solidFill>
            <a:srgbClr val="552167"/>
          </a:solidFill>
        </p:spPr>
        <p:txBody>
          <a:bodyPr wrap="square" lIns="0" tIns="0" rIns="0" bIns="0" rtlCol="0"/>
          <a:lstStyle/>
          <a:p>
            <a:endParaRPr/>
          </a:p>
        </p:txBody>
      </p:sp>
      <p:sp>
        <p:nvSpPr>
          <p:cNvPr id="4" name="object 4"/>
          <p:cNvSpPr/>
          <p:nvPr/>
        </p:nvSpPr>
        <p:spPr>
          <a:xfrm>
            <a:off x="1320800" y="9415939"/>
            <a:ext cx="240665" cy="240665"/>
          </a:xfrm>
          <a:custGeom>
            <a:avLst/>
            <a:gdLst/>
            <a:ahLst/>
            <a:cxnLst/>
            <a:rect l="l" t="t"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274C"/>
          </a:solidFill>
        </p:spPr>
        <p:txBody>
          <a:bodyPr wrap="square" lIns="0" tIns="0" rIns="0" bIns="0" rtlCol="0"/>
          <a:lstStyle/>
          <a:p>
            <a:endParaRPr/>
          </a:p>
        </p:txBody>
      </p:sp>
      <p:sp>
        <p:nvSpPr>
          <p:cNvPr id="5" name="object 5"/>
          <p:cNvSpPr/>
          <p:nvPr/>
        </p:nvSpPr>
        <p:spPr>
          <a:xfrm>
            <a:off x="1372368" y="9468269"/>
            <a:ext cx="128905" cy="135890"/>
          </a:xfrm>
          <a:custGeom>
            <a:avLst/>
            <a:gdLst/>
            <a:ahLst/>
            <a:cxnLst/>
            <a:rect l="l" t="t"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p:spPr>
        <p:txBody>
          <a:bodyPr wrap="square" lIns="0" tIns="0" rIns="0" bIns="0" rtlCol="0"/>
          <a:lstStyle/>
          <a:p>
            <a:endParaRPr/>
          </a:p>
        </p:txBody>
      </p:sp>
      <p:sp>
        <p:nvSpPr>
          <p:cNvPr id="6" name="object 6"/>
          <p:cNvSpPr/>
          <p:nvPr/>
        </p:nvSpPr>
        <p:spPr>
          <a:xfrm>
            <a:off x="8153400" y="1752600"/>
            <a:ext cx="6858000" cy="4309567"/>
          </a:xfrm>
          <a:prstGeom prst="rect">
            <a:avLst/>
          </a:prstGeom>
          <a:blipFill>
            <a:blip r:embed="rId3" cstate="print"/>
            <a:stretch>
              <a:fillRect/>
            </a:stretch>
          </a:blipFill>
        </p:spPr>
        <p:txBody>
          <a:bodyPr wrap="square" lIns="0" tIns="0" rIns="0" bIns="0" rtlCol="0"/>
          <a:lstStyle/>
          <a:p>
            <a:endParaRPr/>
          </a:p>
        </p:txBody>
      </p:sp>
      <p:grpSp>
        <p:nvGrpSpPr>
          <p:cNvPr id="12" name="Gruppieren 11"/>
          <p:cNvGrpSpPr/>
          <p:nvPr/>
        </p:nvGrpSpPr>
        <p:grpSpPr>
          <a:xfrm>
            <a:off x="441368" y="1694624"/>
            <a:ext cx="7534233" cy="6657207"/>
            <a:chOff x="1013294" y="3281629"/>
            <a:chExt cx="4904906" cy="6657207"/>
          </a:xfrm>
        </p:grpSpPr>
        <p:sp>
          <p:nvSpPr>
            <p:cNvPr id="2" name="object 2"/>
            <p:cNvSpPr txBox="1"/>
            <p:nvPr/>
          </p:nvSpPr>
          <p:spPr>
            <a:xfrm>
              <a:off x="1282700" y="3281629"/>
              <a:ext cx="4635500" cy="6657207"/>
            </a:xfrm>
            <a:prstGeom prst="rect">
              <a:avLst/>
            </a:prstGeom>
          </p:spPr>
          <p:txBody>
            <a:bodyPr vert="horz" wrap="square" lIns="0" tIns="0" rIns="0" bIns="0" rtlCol="0">
              <a:spAutoFit/>
            </a:bodyPr>
            <a:lstStyle/>
            <a:p>
              <a:pPr marL="12700" algn="just">
                <a:lnSpc>
                  <a:spcPct val="100000"/>
                </a:lnSpc>
              </a:pPr>
              <a:r>
                <a:rPr sz="3200" b="1" spc="-10" dirty="0">
                  <a:solidFill>
                    <a:srgbClr val="B7274C"/>
                  </a:solidFill>
                  <a:latin typeface="Calibri"/>
                  <a:cs typeface="Calibri"/>
                </a:rPr>
                <a:t>Vielfältige </a:t>
              </a:r>
              <a:r>
                <a:rPr sz="3200" b="1" dirty="0">
                  <a:solidFill>
                    <a:srgbClr val="B7274C"/>
                  </a:solidFill>
                  <a:latin typeface="Calibri"/>
                  <a:cs typeface="Calibri"/>
                </a:rPr>
                <a:t>&amp; </a:t>
              </a:r>
              <a:r>
                <a:rPr sz="3200" b="1" spc="-5" dirty="0">
                  <a:solidFill>
                    <a:srgbClr val="B7274C"/>
                  </a:solidFill>
                  <a:latin typeface="Calibri"/>
                  <a:cs typeface="Calibri"/>
                </a:rPr>
                <a:t>passgenaue</a:t>
              </a:r>
              <a:r>
                <a:rPr sz="3200" b="1" spc="-20" dirty="0">
                  <a:solidFill>
                    <a:srgbClr val="B7274C"/>
                  </a:solidFill>
                  <a:latin typeface="Calibri"/>
                  <a:cs typeface="Calibri"/>
                </a:rPr>
                <a:t> </a:t>
              </a:r>
              <a:r>
                <a:rPr sz="3200" b="1" spc="-10" dirty="0">
                  <a:solidFill>
                    <a:srgbClr val="B7274C"/>
                  </a:solidFill>
                  <a:latin typeface="Calibri"/>
                  <a:cs typeface="Calibri"/>
                </a:rPr>
                <a:t>Angebote</a:t>
              </a:r>
              <a:endParaRPr sz="3200" dirty="0">
                <a:latin typeface="Calibri"/>
                <a:cs typeface="Calibri"/>
              </a:endParaRPr>
            </a:p>
            <a:p>
              <a:pPr marL="12700" marR="5715" algn="just">
                <a:lnSpc>
                  <a:spcPct val="100000"/>
                </a:lnSpc>
                <a:spcBef>
                  <a:spcPts val="1200"/>
                </a:spcBef>
              </a:pPr>
              <a:r>
                <a:rPr sz="2800" b="0" spc="-5" dirty="0">
                  <a:latin typeface="Calibri Light"/>
                  <a:cs typeface="Calibri Light"/>
                </a:rPr>
                <a:t>Schullaufbahn </a:t>
              </a:r>
              <a:r>
                <a:rPr sz="2800" b="0" dirty="0">
                  <a:latin typeface="Calibri Light"/>
                  <a:cs typeface="Calibri Light"/>
                </a:rPr>
                <a:t>und </a:t>
              </a:r>
              <a:r>
                <a:rPr sz="2800" b="0" spc="-5" dirty="0">
                  <a:latin typeface="Calibri Light"/>
                  <a:cs typeface="Calibri Light"/>
                </a:rPr>
                <a:t>-abschluss </a:t>
              </a:r>
              <a:r>
                <a:rPr sz="2800" b="0" spc="-10" dirty="0">
                  <a:latin typeface="Calibri Light"/>
                  <a:cs typeface="Calibri Light"/>
                </a:rPr>
                <a:t>werden </a:t>
              </a:r>
              <a:r>
                <a:rPr sz="2800" b="0" dirty="0">
                  <a:latin typeface="Calibri Light"/>
                  <a:cs typeface="Calibri Light"/>
                </a:rPr>
                <a:t>mit  der </a:t>
              </a:r>
              <a:r>
                <a:rPr sz="2800" b="0" spc="-15" dirty="0">
                  <a:latin typeface="Calibri Light"/>
                  <a:cs typeface="Calibri Light"/>
                </a:rPr>
                <a:t>RS </a:t>
              </a:r>
              <a:r>
                <a:rPr sz="2800" b="0" dirty="0">
                  <a:latin typeface="Calibri Light"/>
                  <a:cs typeface="Calibri Light"/>
                </a:rPr>
                <a:t>plus </a:t>
              </a:r>
              <a:r>
                <a:rPr sz="2800" b="0" spc="-5" dirty="0">
                  <a:latin typeface="Calibri Light"/>
                  <a:cs typeface="Calibri Light"/>
                </a:rPr>
                <a:t>möglichst lange</a:t>
              </a:r>
              <a:r>
                <a:rPr sz="2800" b="0" spc="-15" dirty="0">
                  <a:latin typeface="Calibri Light"/>
                  <a:cs typeface="Calibri Light"/>
                </a:rPr>
                <a:t> offengehalten:</a:t>
              </a:r>
              <a:endParaRPr sz="2800" dirty="0">
                <a:latin typeface="Calibri Light"/>
                <a:cs typeface="Calibri Light"/>
              </a:endParaRPr>
            </a:p>
            <a:p>
              <a:pPr marL="12700" marR="6350" algn="just">
                <a:lnSpc>
                  <a:spcPct val="105000"/>
                </a:lnSpc>
                <a:spcBef>
                  <a:spcPts val="1080"/>
                </a:spcBef>
              </a:pPr>
              <a:r>
                <a:rPr lang="de-DE" sz="2800" b="0" dirty="0" smtClean="0">
                  <a:latin typeface="Calibri Light"/>
                  <a:cs typeface="Calibri Light"/>
                </a:rPr>
                <a:t>Möglich sind die </a:t>
              </a:r>
              <a:r>
                <a:rPr lang="de-DE" sz="2800" b="0" spc="-15" dirty="0" smtClean="0">
                  <a:latin typeface="Calibri Light"/>
                  <a:cs typeface="Calibri Light"/>
                </a:rPr>
                <a:t>Berufsreife </a:t>
              </a:r>
              <a:r>
                <a:rPr lang="de-DE" sz="2800" b="0" spc="-5" dirty="0" smtClean="0">
                  <a:latin typeface="Calibri Light"/>
                  <a:cs typeface="Calibri Light"/>
                </a:rPr>
                <a:t>nach </a:t>
              </a:r>
              <a:r>
                <a:rPr lang="de-DE" sz="2800" b="0" dirty="0" smtClean="0">
                  <a:latin typeface="Calibri Light"/>
                  <a:cs typeface="Calibri Light"/>
                </a:rPr>
                <a:t>Klasse 9 oder der qualifizierte </a:t>
              </a:r>
              <a:r>
                <a:rPr lang="de-DE" sz="2800" b="0" spc="-5" dirty="0" smtClean="0">
                  <a:latin typeface="Calibri Light"/>
                  <a:cs typeface="Calibri Light"/>
                </a:rPr>
                <a:t>Sekundarabschluss I </a:t>
              </a:r>
              <a:r>
                <a:rPr lang="de-DE" sz="2800" b="0" dirty="0" smtClean="0">
                  <a:latin typeface="Calibri Light"/>
                  <a:cs typeface="Calibri Light"/>
                </a:rPr>
                <a:t>nach Klasse  10.</a:t>
              </a:r>
            </a:p>
            <a:p>
              <a:pPr marL="12700" marR="6350" algn="just">
                <a:lnSpc>
                  <a:spcPct val="105000"/>
                </a:lnSpc>
                <a:spcBef>
                  <a:spcPts val="1080"/>
                </a:spcBef>
              </a:pPr>
              <a:endParaRPr sz="2800" dirty="0">
                <a:latin typeface="Calibri Light"/>
                <a:cs typeface="Calibri Light"/>
              </a:endParaRPr>
            </a:p>
            <a:p>
              <a:pPr marL="12700" algn="just">
                <a:lnSpc>
                  <a:spcPct val="100000"/>
                </a:lnSpc>
                <a:spcBef>
                  <a:spcPts val="805"/>
                </a:spcBef>
              </a:pPr>
              <a:r>
                <a:rPr sz="3200" b="1" spc="-5" dirty="0">
                  <a:solidFill>
                    <a:srgbClr val="B7274C"/>
                  </a:solidFill>
                  <a:latin typeface="Calibri"/>
                  <a:cs typeface="Calibri"/>
                </a:rPr>
                <a:t>Aufstiegsorientiert </a:t>
              </a:r>
              <a:r>
                <a:rPr sz="3200" b="1" dirty="0">
                  <a:solidFill>
                    <a:srgbClr val="B7274C"/>
                  </a:solidFill>
                  <a:latin typeface="Calibri"/>
                  <a:cs typeface="Calibri"/>
                </a:rPr>
                <a:t>&amp;</a:t>
              </a:r>
              <a:r>
                <a:rPr sz="3200" b="1" spc="-80" dirty="0">
                  <a:solidFill>
                    <a:srgbClr val="B7274C"/>
                  </a:solidFill>
                  <a:latin typeface="Calibri"/>
                  <a:cs typeface="Calibri"/>
                </a:rPr>
                <a:t> </a:t>
              </a:r>
              <a:r>
                <a:rPr sz="3200" b="1" spc="-5" dirty="0">
                  <a:solidFill>
                    <a:srgbClr val="B7274C"/>
                  </a:solidFill>
                  <a:latin typeface="Calibri"/>
                  <a:cs typeface="Calibri"/>
                </a:rPr>
                <a:t>durchlässig</a:t>
              </a:r>
              <a:endParaRPr sz="3200" dirty="0">
                <a:latin typeface="Calibri"/>
                <a:cs typeface="Calibri"/>
              </a:endParaRPr>
            </a:p>
            <a:p>
              <a:pPr marL="12700" marR="6350" algn="just">
                <a:lnSpc>
                  <a:spcPct val="100000"/>
                </a:lnSpc>
                <a:spcBef>
                  <a:spcPts val="1200"/>
                </a:spcBef>
              </a:pPr>
              <a:r>
                <a:rPr lang="de-DE" sz="2800" b="0" spc="-10" dirty="0" smtClean="0">
                  <a:latin typeface="Calibri Light"/>
                  <a:cs typeface="Calibri Light"/>
                </a:rPr>
                <a:t>Nach</a:t>
              </a:r>
              <a:r>
                <a:rPr lang="de-DE" sz="2800" b="0" spc="-135" dirty="0" smtClean="0">
                  <a:latin typeface="Calibri Light"/>
                  <a:cs typeface="Calibri Light"/>
                </a:rPr>
                <a:t> </a:t>
              </a:r>
              <a:r>
                <a:rPr lang="de-DE" sz="2800" b="0" spc="-10" dirty="0" smtClean="0">
                  <a:latin typeface="Calibri Light"/>
                  <a:cs typeface="Calibri Light"/>
                </a:rPr>
                <a:t>der</a:t>
              </a:r>
              <a:r>
                <a:rPr lang="de-DE" sz="2800" b="0" spc="-135" dirty="0" smtClean="0">
                  <a:latin typeface="Calibri Light"/>
                  <a:cs typeface="Calibri Light"/>
                </a:rPr>
                <a:t> </a:t>
              </a:r>
              <a:r>
                <a:rPr lang="de-DE" sz="2800" b="0" spc="-10" dirty="0" smtClean="0">
                  <a:latin typeface="Calibri Light"/>
                  <a:cs typeface="Calibri Light"/>
                </a:rPr>
                <a:t>10.</a:t>
              </a:r>
              <a:r>
                <a:rPr lang="de-DE" sz="2800" b="0" spc="-135" dirty="0" smtClean="0">
                  <a:latin typeface="Calibri Light"/>
                  <a:cs typeface="Calibri Light"/>
                </a:rPr>
                <a:t> </a:t>
              </a:r>
              <a:r>
                <a:rPr lang="de-DE" sz="2800" b="0" spc="-10" dirty="0" smtClean="0">
                  <a:latin typeface="Calibri Light"/>
                  <a:cs typeface="Calibri Light"/>
                </a:rPr>
                <a:t>Klasse</a:t>
              </a:r>
              <a:r>
                <a:rPr lang="de-DE" sz="2800" b="0" spc="-130" dirty="0" smtClean="0">
                  <a:latin typeface="Calibri Light"/>
                  <a:cs typeface="Calibri Light"/>
                </a:rPr>
                <a:t> </a:t>
              </a:r>
              <a:r>
                <a:rPr lang="de-DE" sz="2800" b="0" spc="-10" dirty="0" smtClean="0">
                  <a:latin typeface="Calibri Light"/>
                  <a:cs typeface="Calibri Light"/>
                </a:rPr>
                <a:t>muss</a:t>
              </a:r>
              <a:r>
                <a:rPr lang="de-DE" sz="2800" b="0" spc="-135" dirty="0" smtClean="0">
                  <a:latin typeface="Calibri Light"/>
                  <a:cs typeface="Calibri Light"/>
                </a:rPr>
                <a:t> </a:t>
              </a:r>
              <a:r>
                <a:rPr lang="de-DE" sz="2800" b="0" spc="-15" dirty="0" smtClean="0">
                  <a:latin typeface="Calibri Light"/>
                  <a:cs typeface="Calibri Light"/>
                </a:rPr>
                <a:t>nicht</a:t>
              </a:r>
              <a:r>
                <a:rPr lang="de-DE" sz="2800" b="0" spc="-135" dirty="0" smtClean="0">
                  <a:latin typeface="Calibri Light"/>
                  <a:cs typeface="Calibri Light"/>
                </a:rPr>
                <a:t> </a:t>
              </a:r>
              <a:r>
                <a:rPr lang="de-DE" sz="2800" b="0" spc="-10" dirty="0" smtClean="0">
                  <a:latin typeface="Calibri Light"/>
                  <a:cs typeface="Calibri Light"/>
                </a:rPr>
                <a:t>Schluss</a:t>
              </a:r>
              <a:r>
                <a:rPr lang="de-DE" sz="2800" b="0" spc="-135" dirty="0" smtClean="0">
                  <a:latin typeface="Calibri Light"/>
                  <a:cs typeface="Calibri Light"/>
                </a:rPr>
                <a:t> </a:t>
              </a:r>
              <a:r>
                <a:rPr lang="de-DE" sz="2800" b="0" spc="-10" dirty="0" smtClean="0">
                  <a:latin typeface="Calibri Light"/>
                  <a:cs typeface="Calibri Light"/>
                </a:rPr>
                <a:t>sein.  </a:t>
              </a:r>
              <a:r>
                <a:rPr lang="de-DE" sz="2800" b="0" dirty="0" smtClean="0">
                  <a:latin typeface="Calibri Light"/>
                  <a:cs typeface="Calibri Light"/>
                </a:rPr>
                <a:t>Es </a:t>
              </a:r>
              <a:r>
                <a:rPr lang="de-DE" sz="2800" b="0" spc="-5" dirty="0" smtClean="0">
                  <a:latin typeface="Calibri Light"/>
                  <a:cs typeface="Calibri Light"/>
                </a:rPr>
                <a:t>gibt </a:t>
              </a:r>
              <a:r>
                <a:rPr lang="de-DE" sz="2800" b="0" dirty="0" smtClean="0">
                  <a:latin typeface="Calibri Light"/>
                  <a:cs typeface="Calibri Light"/>
                </a:rPr>
                <a:t>viele </a:t>
              </a:r>
              <a:r>
                <a:rPr lang="de-DE" sz="2800" b="0" spc="-20" dirty="0" smtClean="0">
                  <a:latin typeface="Calibri Light"/>
                  <a:cs typeface="Calibri Light"/>
                </a:rPr>
                <a:t>Wege,</a:t>
              </a:r>
              <a:r>
                <a:rPr lang="de-DE" sz="2800" b="0" spc="-80" dirty="0" smtClean="0">
                  <a:latin typeface="Calibri Light"/>
                  <a:cs typeface="Calibri Light"/>
                </a:rPr>
                <a:t> </a:t>
              </a:r>
              <a:r>
                <a:rPr lang="de-DE" sz="2800" b="0" spc="-5" dirty="0" smtClean="0">
                  <a:latin typeface="Calibri Light"/>
                  <a:cs typeface="Calibri Light"/>
                </a:rPr>
                <a:t>weiter zu machen:</a:t>
              </a:r>
            </a:p>
            <a:p>
              <a:pPr marL="12700" marR="6350" algn="just">
                <a:lnSpc>
                  <a:spcPct val="100000"/>
                </a:lnSpc>
                <a:spcBef>
                  <a:spcPts val="1200"/>
                </a:spcBef>
              </a:pPr>
              <a:r>
                <a:rPr lang="de-DE" sz="2800" spc="-5" dirty="0" smtClean="0">
                  <a:latin typeface="Calibri Light"/>
                  <a:cs typeface="Calibri Light"/>
                </a:rPr>
                <a:t>z</a:t>
              </a:r>
              <a:r>
                <a:rPr lang="de-DE" sz="2800" b="0" spc="40" dirty="0" smtClean="0">
                  <a:latin typeface="Calibri Light"/>
                  <a:cs typeface="Calibri Light"/>
                </a:rPr>
                <a:t>. B.</a:t>
              </a:r>
              <a:r>
                <a:rPr lang="de-DE" sz="2800" b="0" spc="-60" dirty="0" smtClean="0">
                  <a:latin typeface="Calibri Light"/>
                  <a:cs typeface="Calibri Light"/>
                </a:rPr>
                <a:t> </a:t>
              </a:r>
              <a:r>
                <a:rPr lang="de-DE" sz="2800" b="0" dirty="0" smtClean="0">
                  <a:latin typeface="Calibri Light"/>
                  <a:cs typeface="Calibri Light"/>
                </a:rPr>
                <a:t>an</a:t>
              </a:r>
              <a:r>
                <a:rPr lang="de-DE" sz="2800" b="0" spc="-60" dirty="0" smtClean="0">
                  <a:latin typeface="Calibri Light"/>
                  <a:cs typeface="Calibri Light"/>
                </a:rPr>
                <a:t> </a:t>
              </a:r>
              <a:r>
                <a:rPr lang="de-DE" sz="2800" b="0" dirty="0" smtClean="0">
                  <a:latin typeface="Calibri Light"/>
                  <a:cs typeface="Calibri Light"/>
                </a:rPr>
                <a:t>einer</a:t>
              </a:r>
              <a:r>
                <a:rPr lang="de-DE" sz="2800" b="0" spc="-60" dirty="0" smtClean="0">
                  <a:latin typeface="Calibri Light"/>
                  <a:cs typeface="Calibri Light"/>
                </a:rPr>
                <a:t> </a:t>
              </a:r>
              <a:r>
                <a:rPr lang="de-DE" sz="2800" b="0" spc="-5" dirty="0" smtClean="0">
                  <a:latin typeface="Calibri Light"/>
                  <a:cs typeface="Calibri Light"/>
                </a:rPr>
                <a:t>FOS,</a:t>
              </a:r>
              <a:r>
                <a:rPr lang="de-DE" sz="2800" b="0" spc="-55" dirty="0" smtClean="0">
                  <a:latin typeface="Calibri Light"/>
                  <a:cs typeface="Calibri Light"/>
                </a:rPr>
                <a:t> </a:t>
              </a:r>
              <a:r>
                <a:rPr lang="de-DE" sz="2800" b="0" dirty="0" smtClean="0">
                  <a:latin typeface="Calibri Light"/>
                  <a:cs typeface="Calibri Light"/>
                </a:rPr>
                <a:t>einer</a:t>
              </a:r>
              <a:r>
                <a:rPr lang="de-DE" sz="2800" b="0" spc="-60" dirty="0" smtClean="0">
                  <a:latin typeface="Calibri Light"/>
                  <a:cs typeface="Calibri Light"/>
                </a:rPr>
                <a:t> </a:t>
              </a:r>
              <a:r>
                <a:rPr lang="de-DE" sz="2800" b="0" dirty="0" smtClean="0">
                  <a:latin typeface="Calibri Light"/>
                  <a:cs typeface="Calibri Light"/>
                </a:rPr>
                <a:t>IGS,</a:t>
              </a:r>
              <a:r>
                <a:rPr lang="de-DE" sz="2800" b="0" spc="-55" dirty="0" smtClean="0">
                  <a:latin typeface="Calibri Light"/>
                  <a:cs typeface="Calibri Light"/>
                </a:rPr>
                <a:t> einer HBF*, </a:t>
              </a:r>
              <a:r>
                <a:rPr lang="de-DE" sz="2800" b="0" dirty="0" smtClean="0">
                  <a:latin typeface="Calibri Light"/>
                  <a:cs typeface="Calibri Light"/>
                </a:rPr>
                <a:t>an</a:t>
              </a:r>
              <a:r>
                <a:rPr lang="de-DE" sz="2800" b="0" spc="-60" dirty="0" smtClean="0">
                  <a:latin typeface="Calibri Light"/>
                  <a:cs typeface="Calibri Light"/>
                </a:rPr>
                <a:t> </a:t>
              </a:r>
              <a:r>
                <a:rPr lang="de-DE" sz="2800" b="0" spc="-5" dirty="0" smtClean="0">
                  <a:latin typeface="Calibri Light"/>
                  <a:cs typeface="Calibri Light"/>
                </a:rPr>
                <a:t>beruflichen  </a:t>
              </a:r>
              <a:r>
                <a:rPr lang="de-DE" sz="2800" b="0" dirty="0" smtClean="0">
                  <a:latin typeface="Calibri Light"/>
                  <a:cs typeface="Calibri Light"/>
                </a:rPr>
                <a:t>und </a:t>
              </a:r>
              <a:r>
                <a:rPr lang="de-DE" sz="2800" b="0" spc="5" dirty="0" smtClean="0">
                  <a:latin typeface="Calibri Light"/>
                  <a:cs typeface="Calibri Light"/>
                </a:rPr>
                <a:t>allgemeinbildenden Gym</a:t>
              </a:r>
              <a:r>
                <a:rPr lang="de-DE" sz="2800" b="0" dirty="0" smtClean="0">
                  <a:latin typeface="Calibri Light"/>
                  <a:cs typeface="Calibri Light"/>
                </a:rPr>
                <a:t>nasien </a:t>
              </a:r>
              <a:r>
                <a:rPr lang="de-DE" sz="2800" b="0" spc="5" dirty="0" smtClean="0">
                  <a:latin typeface="Calibri Light"/>
                  <a:cs typeface="Calibri Light"/>
                </a:rPr>
                <a:t>oder  </a:t>
              </a:r>
              <a:r>
                <a:rPr lang="de-DE" sz="2800" b="0" dirty="0" smtClean="0">
                  <a:latin typeface="Calibri Light"/>
                  <a:cs typeface="Calibri Light"/>
                </a:rPr>
                <a:t>mit einer dualen</a:t>
              </a:r>
              <a:r>
                <a:rPr lang="de-DE" sz="2800" b="0" spc="-105" dirty="0" smtClean="0">
                  <a:latin typeface="Calibri Light"/>
                  <a:cs typeface="Calibri Light"/>
                </a:rPr>
                <a:t> </a:t>
              </a:r>
              <a:r>
                <a:rPr lang="de-DE" sz="2800" b="0" dirty="0" smtClean="0">
                  <a:latin typeface="Calibri Light"/>
                  <a:cs typeface="Calibri Light"/>
                </a:rPr>
                <a:t>Ausbildung</a:t>
              </a:r>
              <a:endParaRPr lang="de-DE" sz="2800" dirty="0">
                <a:latin typeface="Calibri Light"/>
                <a:cs typeface="Calibri Light"/>
              </a:endParaRPr>
            </a:p>
          </p:txBody>
        </p:sp>
        <p:sp>
          <p:nvSpPr>
            <p:cNvPr id="7" name="object 7"/>
            <p:cNvSpPr/>
            <p:nvPr/>
          </p:nvSpPr>
          <p:spPr>
            <a:xfrm>
              <a:off x="1013294" y="3352799"/>
              <a:ext cx="131037" cy="201879"/>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sz="2800"/>
            </a:p>
          </p:txBody>
        </p:sp>
      </p:grpSp>
      <p:sp>
        <p:nvSpPr>
          <p:cNvPr id="9" name="object 9"/>
          <p:cNvSpPr txBox="1"/>
          <p:nvPr/>
        </p:nvSpPr>
        <p:spPr>
          <a:xfrm>
            <a:off x="14846300" y="645159"/>
            <a:ext cx="295275" cy="348615"/>
          </a:xfrm>
          <a:prstGeom prst="rect">
            <a:avLst/>
          </a:prstGeom>
        </p:spPr>
        <p:txBody>
          <a:bodyPr vert="horz" wrap="square" lIns="0" tIns="0" rIns="0" bIns="0" rtlCol="0">
            <a:spAutoFit/>
          </a:bodyPr>
          <a:lstStyle/>
          <a:p>
            <a:pPr marL="12700">
              <a:lnSpc>
                <a:spcPct val="100000"/>
              </a:lnSpc>
            </a:pPr>
            <a:r>
              <a:rPr lang="de-DE" sz="2200" spc="-55" dirty="0">
                <a:latin typeface="Calibri"/>
                <a:cs typeface="Calibri"/>
              </a:rPr>
              <a:t>15</a:t>
            </a:r>
            <a:endParaRPr sz="2200">
              <a:latin typeface="Calibri"/>
              <a:cs typeface="Calibri"/>
            </a:endParaRPr>
          </a:p>
        </p:txBody>
      </p:sp>
      <p:sp>
        <p:nvSpPr>
          <p:cNvPr id="10" name="object 10"/>
          <p:cNvSpPr txBox="1"/>
          <p:nvPr/>
        </p:nvSpPr>
        <p:spPr>
          <a:xfrm>
            <a:off x="1623999" y="9309600"/>
            <a:ext cx="6456680" cy="457200"/>
          </a:xfrm>
          <a:prstGeom prst="rect">
            <a:avLst/>
          </a:prstGeom>
        </p:spPr>
        <p:txBody>
          <a:bodyPr vert="horz" wrap="square" lIns="0" tIns="0" rIns="0" bIns="0" rtlCol="0">
            <a:spAutoFit/>
          </a:bodyPr>
          <a:lstStyle/>
          <a:p>
            <a:pPr marL="12700">
              <a:lnSpc>
                <a:spcPts val="3329"/>
              </a:lnSpc>
            </a:pPr>
            <a:r>
              <a:rPr sz="3400" b="0" spc="85" dirty="0">
                <a:solidFill>
                  <a:srgbClr val="B7274C"/>
                </a:solidFill>
                <a:latin typeface="Calibri Light"/>
                <a:cs typeface="Calibri Light"/>
              </a:rPr>
              <a:t>DIE </a:t>
            </a:r>
            <a:r>
              <a:rPr sz="3400" b="0" spc="110" dirty="0">
                <a:solidFill>
                  <a:srgbClr val="B7274C"/>
                </a:solidFill>
                <a:latin typeface="Calibri Light"/>
                <a:cs typeface="Calibri Light"/>
              </a:rPr>
              <a:t>PLUSPUNKTE </a:t>
            </a:r>
            <a:r>
              <a:rPr sz="3400" b="0" spc="65" dirty="0">
                <a:solidFill>
                  <a:srgbClr val="B7274C"/>
                </a:solidFill>
                <a:latin typeface="Calibri Light"/>
                <a:cs typeface="Calibri Light"/>
              </a:rPr>
              <a:t>AUF </a:t>
            </a:r>
            <a:r>
              <a:rPr sz="3400" b="0" spc="100" dirty="0">
                <a:solidFill>
                  <a:srgbClr val="B7274C"/>
                </a:solidFill>
                <a:latin typeface="Calibri Light"/>
                <a:cs typeface="Calibri Light"/>
              </a:rPr>
              <a:t>EINEN</a:t>
            </a:r>
            <a:r>
              <a:rPr sz="3400" b="0" spc="229" dirty="0">
                <a:solidFill>
                  <a:srgbClr val="B7274C"/>
                </a:solidFill>
                <a:latin typeface="Calibri Light"/>
                <a:cs typeface="Calibri Light"/>
              </a:rPr>
              <a:t> </a:t>
            </a:r>
            <a:r>
              <a:rPr sz="3400" b="0" spc="125" dirty="0">
                <a:solidFill>
                  <a:srgbClr val="B7274C"/>
                </a:solidFill>
                <a:latin typeface="Calibri Light"/>
                <a:cs typeface="Calibri Light"/>
              </a:rPr>
              <a:t>BLICK</a:t>
            </a:r>
            <a:endParaRPr sz="3400" dirty="0">
              <a:latin typeface="Calibri Light"/>
              <a:cs typeface="Calibri Light"/>
            </a:endParaRPr>
          </a:p>
        </p:txBody>
      </p:sp>
      <p:sp>
        <p:nvSpPr>
          <p:cNvPr id="11" name="object 11"/>
          <p:cNvSpPr txBox="1"/>
          <p:nvPr/>
        </p:nvSpPr>
        <p:spPr>
          <a:xfrm>
            <a:off x="9019526" y="9390599"/>
            <a:ext cx="6005195" cy="406400"/>
          </a:xfrm>
          <a:prstGeom prst="rect">
            <a:avLst/>
          </a:prstGeom>
        </p:spPr>
        <p:txBody>
          <a:bodyPr vert="horz" wrap="square" lIns="0" tIns="0" rIns="0" bIns="0" rtlCol="0">
            <a:spAutoFit/>
          </a:bodyPr>
          <a:lstStyle/>
          <a:p>
            <a:pPr marL="12700">
              <a:lnSpc>
                <a:spcPts val="2950"/>
              </a:lnSpc>
            </a:pPr>
            <a:r>
              <a:rPr sz="3000" b="0" dirty="0">
                <a:latin typeface="Calibri Light"/>
                <a:cs typeface="Calibri Light"/>
              </a:rPr>
              <a:t>Eine </a:t>
            </a:r>
            <a:r>
              <a:rPr sz="3000" b="0" spc="-10" dirty="0">
                <a:latin typeface="Calibri Light"/>
                <a:cs typeface="Calibri Light"/>
              </a:rPr>
              <a:t>junge </a:t>
            </a:r>
            <a:r>
              <a:rPr sz="3000" b="0" dirty="0">
                <a:latin typeface="Calibri Light"/>
                <a:cs typeface="Calibri Light"/>
              </a:rPr>
              <a:t>Schulart </a:t>
            </a:r>
            <a:r>
              <a:rPr sz="3000" b="0" spc="-20" dirty="0">
                <a:latin typeface="Calibri Light"/>
                <a:cs typeface="Calibri Light"/>
              </a:rPr>
              <a:t>öffnet Perspektiven</a:t>
            </a:r>
            <a:endParaRPr sz="3000">
              <a:latin typeface="Calibri Light"/>
              <a:cs typeface="Calibri Light"/>
            </a:endParaRPr>
          </a:p>
        </p:txBody>
      </p:sp>
      <p:sp>
        <p:nvSpPr>
          <p:cNvPr id="14" name="Rechteck 13">
            <a:extLst>
              <a:ext uri="{FF2B5EF4-FFF2-40B4-BE49-F238E27FC236}">
                <a16:creationId xmlns:a16="http://schemas.microsoft.com/office/drawing/2014/main" id="{2073F01E-FB88-426A-BAD7-065A062C48A1}"/>
              </a:ext>
            </a:extLst>
          </p:cNvPr>
          <p:cNvSpPr/>
          <p:nvPr/>
        </p:nvSpPr>
        <p:spPr>
          <a:xfrm>
            <a:off x="7975600" y="561703"/>
            <a:ext cx="6650860" cy="515526"/>
          </a:xfrm>
          <a:prstGeom prst="rect">
            <a:avLst/>
          </a:prstGeom>
        </p:spPr>
        <p:txBody>
          <a:bodyPr wrap="none">
            <a:spAutoFit/>
          </a:bodyPr>
          <a:lstStyle/>
          <a:p>
            <a:pPr marL="12700" lvl="0">
              <a:lnSpc>
                <a:spcPts val="3329"/>
              </a:lnSpc>
            </a:pPr>
            <a:r>
              <a:rPr lang="de-DE" sz="3400" spc="85" dirty="0">
                <a:solidFill>
                  <a:srgbClr val="B7274C"/>
                </a:solidFill>
                <a:latin typeface="Calibri Light"/>
                <a:cs typeface="Calibri Light"/>
              </a:rPr>
              <a:t>DIE </a:t>
            </a:r>
            <a:r>
              <a:rPr lang="de-DE" sz="3400" spc="110" dirty="0">
                <a:solidFill>
                  <a:srgbClr val="B7274C"/>
                </a:solidFill>
                <a:latin typeface="Calibri Light"/>
                <a:cs typeface="Calibri Light"/>
              </a:rPr>
              <a:t>PLUSPUNKTE </a:t>
            </a:r>
            <a:r>
              <a:rPr lang="de-DE" sz="3400" spc="65" dirty="0">
                <a:solidFill>
                  <a:srgbClr val="B7274C"/>
                </a:solidFill>
                <a:latin typeface="Calibri Light"/>
                <a:cs typeface="Calibri Light"/>
              </a:rPr>
              <a:t>AUF </a:t>
            </a:r>
            <a:r>
              <a:rPr lang="de-DE" sz="3400" spc="100" dirty="0">
                <a:solidFill>
                  <a:srgbClr val="B7274C"/>
                </a:solidFill>
                <a:latin typeface="Calibri Light"/>
                <a:cs typeface="Calibri Light"/>
              </a:rPr>
              <a:t>EINEN</a:t>
            </a:r>
            <a:r>
              <a:rPr lang="de-DE" sz="3400" spc="229" dirty="0">
                <a:solidFill>
                  <a:srgbClr val="B7274C"/>
                </a:solidFill>
                <a:latin typeface="Calibri Light"/>
                <a:cs typeface="Calibri Light"/>
              </a:rPr>
              <a:t> </a:t>
            </a:r>
            <a:r>
              <a:rPr lang="de-DE" sz="3400" spc="125" dirty="0">
                <a:solidFill>
                  <a:srgbClr val="B7274C"/>
                </a:solidFill>
                <a:latin typeface="Calibri Light"/>
                <a:cs typeface="Calibri Light"/>
              </a:rPr>
              <a:t>BLICK</a:t>
            </a:r>
            <a:endParaRPr lang="de-DE" sz="3400" dirty="0">
              <a:solidFill>
                <a:prstClr val="black"/>
              </a:solidFill>
              <a:latin typeface="Calibri Light"/>
              <a:cs typeface="Calibri Light"/>
            </a:endParaRPr>
          </a:p>
        </p:txBody>
      </p:sp>
      <p:sp>
        <p:nvSpPr>
          <p:cNvPr id="15" name="object 7"/>
          <p:cNvSpPr/>
          <p:nvPr/>
        </p:nvSpPr>
        <p:spPr>
          <a:xfrm>
            <a:off x="444586" y="5461000"/>
            <a:ext cx="201281" cy="201879"/>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sz="28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6256000" cy="1016000"/>
          </a:xfrm>
          <a:custGeom>
            <a:avLst/>
            <a:gdLst/>
            <a:ahLst/>
            <a:cxnLst/>
            <a:rect l="l" t="t" r="r" b="b"/>
            <a:pathLst>
              <a:path w="16256000" h="1016000">
                <a:moveTo>
                  <a:pt x="16256000" y="0"/>
                </a:moveTo>
                <a:lnTo>
                  <a:pt x="0" y="0"/>
                </a:lnTo>
                <a:lnTo>
                  <a:pt x="0" y="1016000"/>
                </a:lnTo>
                <a:lnTo>
                  <a:pt x="3759187" y="1016000"/>
                </a:lnTo>
                <a:lnTo>
                  <a:pt x="4681766" y="689876"/>
                </a:lnTo>
                <a:lnTo>
                  <a:pt x="16256000" y="689876"/>
                </a:lnTo>
                <a:lnTo>
                  <a:pt x="16256000" y="0"/>
                </a:lnTo>
                <a:close/>
              </a:path>
              <a:path w="16256000" h="1016000">
                <a:moveTo>
                  <a:pt x="16256000" y="689876"/>
                </a:moveTo>
                <a:lnTo>
                  <a:pt x="4681766" y="689876"/>
                </a:lnTo>
                <a:lnTo>
                  <a:pt x="16256000" y="690854"/>
                </a:lnTo>
                <a:lnTo>
                  <a:pt x="16256000" y="689876"/>
                </a:lnTo>
                <a:close/>
              </a:path>
            </a:pathLst>
          </a:custGeom>
          <a:solidFill>
            <a:srgbClr val="B7274C"/>
          </a:solidFill>
        </p:spPr>
        <p:txBody>
          <a:bodyPr wrap="square" lIns="0" tIns="0" rIns="0" bIns="0" rtlCol="0"/>
          <a:lstStyle/>
          <a:p>
            <a:endParaRPr/>
          </a:p>
        </p:txBody>
      </p:sp>
      <p:sp>
        <p:nvSpPr>
          <p:cNvPr id="3" name="object 3"/>
          <p:cNvSpPr/>
          <p:nvPr/>
        </p:nvSpPr>
        <p:spPr>
          <a:xfrm>
            <a:off x="3392863" y="3747261"/>
            <a:ext cx="687705" cy="753110"/>
          </a:xfrm>
          <a:custGeom>
            <a:avLst/>
            <a:gdLst/>
            <a:ahLst/>
            <a:cxnLst/>
            <a:rect l="l" t="t" r="r" b="b"/>
            <a:pathLst>
              <a:path w="687704" h="753110">
                <a:moveTo>
                  <a:pt x="484051" y="704849"/>
                </a:moveTo>
                <a:lnTo>
                  <a:pt x="474845" y="704849"/>
                </a:lnTo>
                <a:lnTo>
                  <a:pt x="495597" y="753109"/>
                </a:lnTo>
                <a:lnTo>
                  <a:pt x="503242" y="750569"/>
                </a:lnTo>
                <a:lnTo>
                  <a:pt x="484051" y="704849"/>
                </a:lnTo>
                <a:close/>
              </a:path>
              <a:path w="687704" h="753110">
                <a:moveTo>
                  <a:pt x="182630" y="0"/>
                </a:moveTo>
                <a:lnTo>
                  <a:pt x="174972" y="2539"/>
                </a:lnTo>
                <a:lnTo>
                  <a:pt x="204195" y="72389"/>
                </a:lnTo>
                <a:lnTo>
                  <a:pt x="197413" y="74929"/>
                </a:lnTo>
                <a:lnTo>
                  <a:pt x="144500" y="106679"/>
                </a:lnTo>
                <a:lnTo>
                  <a:pt x="108765" y="135889"/>
                </a:lnTo>
                <a:lnTo>
                  <a:pt x="77674" y="168909"/>
                </a:lnTo>
                <a:lnTo>
                  <a:pt x="51457" y="205739"/>
                </a:lnTo>
                <a:lnTo>
                  <a:pt x="30343" y="245109"/>
                </a:lnTo>
                <a:lnTo>
                  <a:pt x="14561" y="287019"/>
                </a:lnTo>
                <a:lnTo>
                  <a:pt x="4340" y="331469"/>
                </a:lnTo>
                <a:lnTo>
                  <a:pt x="38" y="374649"/>
                </a:lnTo>
                <a:lnTo>
                  <a:pt x="0" y="378459"/>
                </a:lnTo>
                <a:lnTo>
                  <a:pt x="1502" y="421639"/>
                </a:lnTo>
                <a:lnTo>
                  <a:pt x="9344" y="467359"/>
                </a:lnTo>
                <a:lnTo>
                  <a:pt x="23665" y="513079"/>
                </a:lnTo>
                <a:lnTo>
                  <a:pt x="23753" y="518159"/>
                </a:lnTo>
                <a:lnTo>
                  <a:pt x="24414" y="523239"/>
                </a:lnTo>
                <a:lnTo>
                  <a:pt x="28478" y="532129"/>
                </a:lnTo>
                <a:lnTo>
                  <a:pt x="32008" y="537209"/>
                </a:lnTo>
                <a:lnTo>
                  <a:pt x="36174" y="541019"/>
                </a:lnTo>
                <a:lnTo>
                  <a:pt x="60655" y="582929"/>
                </a:lnTo>
                <a:lnTo>
                  <a:pt x="90037" y="619759"/>
                </a:lnTo>
                <a:lnTo>
                  <a:pt x="123713" y="651509"/>
                </a:lnTo>
                <a:lnTo>
                  <a:pt x="161076" y="678179"/>
                </a:lnTo>
                <a:lnTo>
                  <a:pt x="201519" y="699769"/>
                </a:lnTo>
                <a:lnTo>
                  <a:pt x="244434" y="716279"/>
                </a:lnTo>
                <a:lnTo>
                  <a:pt x="289214" y="726439"/>
                </a:lnTo>
                <a:lnTo>
                  <a:pt x="335253" y="731519"/>
                </a:lnTo>
                <a:lnTo>
                  <a:pt x="381942" y="728979"/>
                </a:lnTo>
                <a:lnTo>
                  <a:pt x="428675" y="720089"/>
                </a:lnTo>
                <a:lnTo>
                  <a:pt x="474845" y="704849"/>
                </a:lnTo>
                <a:lnTo>
                  <a:pt x="484051" y="704849"/>
                </a:lnTo>
                <a:lnTo>
                  <a:pt x="482452" y="701039"/>
                </a:lnTo>
                <a:lnTo>
                  <a:pt x="501712" y="690879"/>
                </a:lnTo>
                <a:lnTo>
                  <a:pt x="302163" y="690879"/>
                </a:lnTo>
                <a:lnTo>
                  <a:pt x="252690" y="679449"/>
                </a:lnTo>
                <a:lnTo>
                  <a:pt x="205804" y="660399"/>
                </a:lnTo>
                <a:lnTo>
                  <a:pt x="162535" y="634999"/>
                </a:lnTo>
                <a:lnTo>
                  <a:pt x="123915" y="600709"/>
                </a:lnTo>
                <a:lnTo>
                  <a:pt x="90975" y="561339"/>
                </a:lnTo>
                <a:lnTo>
                  <a:pt x="140597" y="561339"/>
                </a:lnTo>
                <a:lnTo>
                  <a:pt x="159428" y="560069"/>
                </a:lnTo>
                <a:lnTo>
                  <a:pt x="192762" y="560069"/>
                </a:lnTo>
                <a:lnTo>
                  <a:pt x="189527" y="556259"/>
                </a:lnTo>
                <a:lnTo>
                  <a:pt x="227376" y="548639"/>
                </a:lnTo>
                <a:lnTo>
                  <a:pt x="247184" y="543559"/>
                </a:lnTo>
                <a:lnTo>
                  <a:pt x="123512" y="543559"/>
                </a:lnTo>
                <a:lnTo>
                  <a:pt x="101719" y="539749"/>
                </a:lnTo>
                <a:lnTo>
                  <a:pt x="83917" y="534669"/>
                </a:lnTo>
                <a:lnTo>
                  <a:pt x="70477" y="525779"/>
                </a:lnTo>
                <a:lnTo>
                  <a:pt x="67340" y="519429"/>
                </a:lnTo>
                <a:lnTo>
                  <a:pt x="64101" y="513079"/>
                </a:lnTo>
                <a:lnTo>
                  <a:pt x="60228" y="504189"/>
                </a:lnTo>
                <a:lnTo>
                  <a:pt x="59466" y="501649"/>
                </a:lnTo>
                <a:lnTo>
                  <a:pt x="58437" y="499109"/>
                </a:lnTo>
                <a:lnTo>
                  <a:pt x="61177" y="483869"/>
                </a:lnTo>
                <a:lnTo>
                  <a:pt x="68980" y="466089"/>
                </a:lnTo>
                <a:lnTo>
                  <a:pt x="73475" y="459739"/>
                </a:lnTo>
                <a:lnTo>
                  <a:pt x="46017" y="459739"/>
                </a:lnTo>
                <a:lnTo>
                  <a:pt x="37894" y="406399"/>
                </a:lnTo>
                <a:lnTo>
                  <a:pt x="39080" y="354329"/>
                </a:lnTo>
                <a:lnTo>
                  <a:pt x="49129" y="303529"/>
                </a:lnTo>
                <a:lnTo>
                  <a:pt x="67600" y="253999"/>
                </a:lnTo>
                <a:lnTo>
                  <a:pt x="94048" y="209549"/>
                </a:lnTo>
                <a:lnTo>
                  <a:pt x="128955" y="209549"/>
                </a:lnTo>
                <a:lnTo>
                  <a:pt x="137254" y="187959"/>
                </a:lnTo>
                <a:lnTo>
                  <a:pt x="161993" y="149859"/>
                </a:lnTo>
                <a:lnTo>
                  <a:pt x="189364" y="149859"/>
                </a:lnTo>
                <a:lnTo>
                  <a:pt x="194698" y="133349"/>
                </a:lnTo>
                <a:lnTo>
                  <a:pt x="215269" y="109219"/>
                </a:lnTo>
                <a:lnTo>
                  <a:pt x="216603" y="109219"/>
                </a:lnTo>
                <a:lnTo>
                  <a:pt x="217860" y="107949"/>
                </a:lnTo>
                <a:lnTo>
                  <a:pt x="228451" y="107949"/>
                </a:lnTo>
                <a:lnTo>
                  <a:pt x="226826" y="104139"/>
                </a:lnTo>
                <a:lnTo>
                  <a:pt x="228897" y="102869"/>
                </a:lnTo>
                <a:lnTo>
                  <a:pt x="230992" y="102869"/>
                </a:lnTo>
                <a:lnTo>
                  <a:pt x="233062" y="101599"/>
                </a:lnTo>
                <a:lnTo>
                  <a:pt x="309777" y="101599"/>
                </a:lnTo>
                <a:lnTo>
                  <a:pt x="299140" y="92709"/>
                </a:lnTo>
                <a:lnTo>
                  <a:pt x="401855" y="92709"/>
                </a:lnTo>
                <a:lnTo>
                  <a:pt x="389069" y="85089"/>
                </a:lnTo>
                <a:lnTo>
                  <a:pt x="506549" y="85089"/>
                </a:lnTo>
                <a:lnTo>
                  <a:pt x="504499" y="83819"/>
                </a:lnTo>
                <a:lnTo>
                  <a:pt x="471151" y="68579"/>
                </a:lnTo>
                <a:lnTo>
                  <a:pt x="211802" y="68579"/>
                </a:lnTo>
                <a:lnTo>
                  <a:pt x="182630" y="0"/>
                </a:lnTo>
                <a:close/>
              </a:path>
              <a:path w="687704" h="753110">
                <a:moveTo>
                  <a:pt x="192762" y="560069"/>
                </a:moveTo>
                <a:lnTo>
                  <a:pt x="159428" y="560069"/>
                </a:lnTo>
                <a:lnTo>
                  <a:pt x="190942" y="601979"/>
                </a:lnTo>
                <a:lnTo>
                  <a:pt x="225728" y="637539"/>
                </a:lnTo>
                <a:lnTo>
                  <a:pt x="263048" y="666749"/>
                </a:lnTo>
                <a:lnTo>
                  <a:pt x="302163" y="690879"/>
                </a:lnTo>
                <a:lnTo>
                  <a:pt x="501712" y="690879"/>
                </a:lnTo>
                <a:lnTo>
                  <a:pt x="520971" y="680719"/>
                </a:lnTo>
                <a:lnTo>
                  <a:pt x="386631" y="680719"/>
                </a:lnTo>
                <a:lnTo>
                  <a:pt x="344403" y="671829"/>
                </a:lnTo>
                <a:lnTo>
                  <a:pt x="302530" y="655319"/>
                </a:lnTo>
                <a:lnTo>
                  <a:pt x="262060" y="629919"/>
                </a:lnTo>
                <a:lnTo>
                  <a:pt x="224042" y="596899"/>
                </a:lnTo>
                <a:lnTo>
                  <a:pt x="192762" y="560069"/>
                </a:lnTo>
                <a:close/>
              </a:path>
              <a:path w="687704" h="753110">
                <a:moveTo>
                  <a:pt x="286489" y="538479"/>
                </a:moveTo>
                <a:lnTo>
                  <a:pt x="267530" y="538479"/>
                </a:lnTo>
                <a:lnTo>
                  <a:pt x="296489" y="582929"/>
                </a:lnTo>
                <a:lnTo>
                  <a:pt x="326418" y="622299"/>
                </a:lnTo>
                <a:lnTo>
                  <a:pt x="356679" y="655319"/>
                </a:lnTo>
                <a:lnTo>
                  <a:pt x="386631" y="680719"/>
                </a:lnTo>
                <a:lnTo>
                  <a:pt x="520971" y="680719"/>
                </a:lnTo>
                <a:lnTo>
                  <a:pt x="523379" y="679449"/>
                </a:lnTo>
                <a:lnTo>
                  <a:pt x="536288" y="670559"/>
                </a:lnTo>
                <a:lnTo>
                  <a:pt x="428872" y="670559"/>
                </a:lnTo>
                <a:lnTo>
                  <a:pt x="394183" y="656589"/>
                </a:lnTo>
                <a:lnTo>
                  <a:pt x="357226" y="627379"/>
                </a:lnTo>
                <a:lnTo>
                  <a:pt x="319601" y="585469"/>
                </a:lnTo>
                <a:lnTo>
                  <a:pt x="286489" y="538479"/>
                </a:lnTo>
                <a:close/>
              </a:path>
              <a:path w="687704" h="753110">
                <a:moveTo>
                  <a:pt x="424388" y="565149"/>
                </a:moveTo>
                <a:lnTo>
                  <a:pt x="416742" y="567689"/>
                </a:lnTo>
                <a:lnTo>
                  <a:pt x="459694" y="669289"/>
                </a:lnTo>
                <a:lnTo>
                  <a:pt x="428872" y="670559"/>
                </a:lnTo>
                <a:lnTo>
                  <a:pt x="536288" y="670559"/>
                </a:lnTo>
                <a:lnTo>
                  <a:pt x="543664" y="665479"/>
                </a:lnTo>
                <a:lnTo>
                  <a:pt x="467250" y="665479"/>
                </a:lnTo>
                <a:lnTo>
                  <a:pt x="424388" y="565149"/>
                </a:lnTo>
                <a:close/>
              </a:path>
              <a:path w="687704" h="753110">
                <a:moveTo>
                  <a:pt x="506301" y="444499"/>
                </a:moveTo>
                <a:lnTo>
                  <a:pt x="490618" y="444499"/>
                </a:lnTo>
                <a:lnTo>
                  <a:pt x="502796" y="506729"/>
                </a:lnTo>
                <a:lnTo>
                  <a:pt x="506604" y="562609"/>
                </a:lnTo>
                <a:lnTo>
                  <a:pt x="501986" y="608329"/>
                </a:lnTo>
                <a:lnTo>
                  <a:pt x="488886" y="643889"/>
                </a:lnTo>
                <a:lnTo>
                  <a:pt x="467250" y="665479"/>
                </a:lnTo>
                <a:lnTo>
                  <a:pt x="543664" y="665479"/>
                </a:lnTo>
                <a:lnTo>
                  <a:pt x="560261" y="654049"/>
                </a:lnTo>
                <a:lnTo>
                  <a:pt x="592887" y="623569"/>
                </a:lnTo>
                <a:lnTo>
                  <a:pt x="593970" y="622299"/>
                </a:lnTo>
                <a:lnTo>
                  <a:pt x="524083" y="622299"/>
                </a:lnTo>
                <a:lnTo>
                  <a:pt x="526684" y="582929"/>
                </a:lnTo>
                <a:lnTo>
                  <a:pt x="524235" y="538479"/>
                </a:lnTo>
                <a:lnTo>
                  <a:pt x="516814" y="488949"/>
                </a:lnTo>
                <a:lnTo>
                  <a:pt x="506301" y="444499"/>
                </a:lnTo>
                <a:close/>
              </a:path>
              <a:path w="687704" h="753110">
                <a:moveTo>
                  <a:pt x="598133" y="392429"/>
                </a:moveTo>
                <a:lnTo>
                  <a:pt x="571327" y="392429"/>
                </a:lnTo>
                <a:lnTo>
                  <a:pt x="576719" y="444499"/>
                </a:lnTo>
                <a:lnTo>
                  <a:pt x="576739" y="448309"/>
                </a:lnTo>
                <a:lnTo>
                  <a:pt x="574607" y="496569"/>
                </a:lnTo>
                <a:lnTo>
                  <a:pt x="564876" y="543559"/>
                </a:lnTo>
                <a:lnTo>
                  <a:pt x="547941" y="585469"/>
                </a:lnTo>
                <a:lnTo>
                  <a:pt x="524083" y="622299"/>
                </a:lnTo>
                <a:lnTo>
                  <a:pt x="593970" y="622299"/>
                </a:lnTo>
                <a:lnTo>
                  <a:pt x="621045" y="590549"/>
                </a:lnTo>
                <a:lnTo>
                  <a:pt x="635616" y="567689"/>
                </a:lnTo>
                <a:lnTo>
                  <a:pt x="590237" y="567689"/>
                </a:lnTo>
                <a:lnTo>
                  <a:pt x="600798" y="523239"/>
                </a:lnTo>
                <a:lnTo>
                  <a:pt x="605267" y="476249"/>
                </a:lnTo>
                <a:lnTo>
                  <a:pt x="603431" y="425449"/>
                </a:lnTo>
                <a:lnTo>
                  <a:pt x="598133" y="392429"/>
                </a:lnTo>
                <a:close/>
              </a:path>
              <a:path w="687704" h="753110">
                <a:moveTo>
                  <a:pt x="680534" y="322579"/>
                </a:moveTo>
                <a:lnTo>
                  <a:pt x="642840" y="322579"/>
                </a:lnTo>
                <a:lnTo>
                  <a:pt x="649312" y="373379"/>
                </a:lnTo>
                <a:lnTo>
                  <a:pt x="649416" y="375919"/>
                </a:lnTo>
                <a:lnTo>
                  <a:pt x="647085" y="426719"/>
                </a:lnTo>
                <a:lnTo>
                  <a:pt x="636119" y="477519"/>
                </a:lnTo>
                <a:lnTo>
                  <a:pt x="617022" y="524509"/>
                </a:lnTo>
                <a:lnTo>
                  <a:pt x="590237" y="567689"/>
                </a:lnTo>
                <a:lnTo>
                  <a:pt x="635616" y="567689"/>
                </a:lnTo>
                <a:lnTo>
                  <a:pt x="663105" y="513079"/>
                </a:lnTo>
                <a:lnTo>
                  <a:pt x="676583" y="472439"/>
                </a:lnTo>
                <a:lnTo>
                  <a:pt x="684744" y="429259"/>
                </a:lnTo>
                <a:lnTo>
                  <a:pt x="687376" y="384809"/>
                </a:lnTo>
                <a:lnTo>
                  <a:pt x="684266" y="340359"/>
                </a:lnTo>
                <a:lnTo>
                  <a:pt x="680534" y="322579"/>
                </a:lnTo>
                <a:close/>
              </a:path>
              <a:path w="687704" h="753110">
                <a:moveTo>
                  <a:pt x="140597" y="561339"/>
                </a:moveTo>
                <a:lnTo>
                  <a:pt x="90975" y="561339"/>
                </a:lnTo>
                <a:lnTo>
                  <a:pt x="106298" y="562609"/>
                </a:lnTo>
                <a:lnTo>
                  <a:pt x="122863" y="562609"/>
                </a:lnTo>
                <a:lnTo>
                  <a:pt x="140597" y="561339"/>
                </a:lnTo>
                <a:close/>
              </a:path>
              <a:path w="687704" h="753110">
                <a:moveTo>
                  <a:pt x="126960" y="429259"/>
                </a:moveTo>
                <a:lnTo>
                  <a:pt x="98658" y="429259"/>
                </a:lnTo>
                <a:lnTo>
                  <a:pt x="102688" y="443229"/>
                </a:lnTo>
                <a:lnTo>
                  <a:pt x="107083" y="455929"/>
                </a:lnTo>
                <a:lnTo>
                  <a:pt x="117213" y="482599"/>
                </a:lnTo>
                <a:lnTo>
                  <a:pt x="124436" y="497839"/>
                </a:lnTo>
                <a:lnTo>
                  <a:pt x="132145" y="514349"/>
                </a:lnTo>
                <a:lnTo>
                  <a:pt x="140316" y="529589"/>
                </a:lnTo>
                <a:lnTo>
                  <a:pt x="148925" y="543559"/>
                </a:lnTo>
                <a:lnTo>
                  <a:pt x="247184" y="543559"/>
                </a:lnTo>
                <a:lnTo>
                  <a:pt x="252270" y="542289"/>
                </a:lnTo>
                <a:lnTo>
                  <a:pt x="179811" y="542289"/>
                </a:lnTo>
                <a:lnTo>
                  <a:pt x="169327" y="525779"/>
                </a:lnTo>
                <a:lnTo>
                  <a:pt x="150273" y="490219"/>
                </a:lnTo>
                <a:lnTo>
                  <a:pt x="130222" y="440689"/>
                </a:lnTo>
                <a:lnTo>
                  <a:pt x="126960" y="429259"/>
                </a:lnTo>
                <a:close/>
              </a:path>
              <a:path w="687704" h="753110">
                <a:moveTo>
                  <a:pt x="204655" y="360679"/>
                </a:moveTo>
                <a:lnTo>
                  <a:pt x="188701" y="360679"/>
                </a:lnTo>
                <a:lnTo>
                  <a:pt x="195010" y="379729"/>
                </a:lnTo>
                <a:lnTo>
                  <a:pt x="209423" y="419099"/>
                </a:lnTo>
                <a:lnTo>
                  <a:pt x="227700" y="462279"/>
                </a:lnTo>
                <a:lnTo>
                  <a:pt x="249301" y="505459"/>
                </a:lnTo>
                <a:lnTo>
                  <a:pt x="260647" y="527049"/>
                </a:lnTo>
                <a:lnTo>
                  <a:pt x="239210" y="532129"/>
                </a:lnTo>
                <a:lnTo>
                  <a:pt x="198712" y="539749"/>
                </a:lnTo>
                <a:lnTo>
                  <a:pt x="179811" y="542289"/>
                </a:lnTo>
                <a:lnTo>
                  <a:pt x="252270" y="542289"/>
                </a:lnTo>
                <a:lnTo>
                  <a:pt x="267530" y="538479"/>
                </a:lnTo>
                <a:lnTo>
                  <a:pt x="286489" y="538479"/>
                </a:lnTo>
                <a:lnTo>
                  <a:pt x="282910" y="533399"/>
                </a:lnTo>
                <a:lnTo>
                  <a:pt x="308180" y="525779"/>
                </a:lnTo>
                <a:lnTo>
                  <a:pt x="319217" y="521969"/>
                </a:lnTo>
                <a:lnTo>
                  <a:pt x="276026" y="521969"/>
                </a:lnTo>
                <a:lnTo>
                  <a:pt x="264175" y="501649"/>
                </a:lnTo>
                <a:lnTo>
                  <a:pt x="241706" y="457199"/>
                </a:lnTo>
                <a:lnTo>
                  <a:pt x="222866" y="412749"/>
                </a:lnTo>
                <a:lnTo>
                  <a:pt x="208355" y="372109"/>
                </a:lnTo>
                <a:lnTo>
                  <a:pt x="204655" y="360679"/>
                </a:lnTo>
                <a:close/>
              </a:path>
              <a:path w="687704" h="753110">
                <a:moveTo>
                  <a:pt x="434859" y="262889"/>
                </a:moveTo>
                <a:lnTo>
                  <a:pt x="417022" y="262889"/>
                </a:lnTo>
                <a:lnTo>
                  <a:pt x="426961" y="280669"/>
                </a:lnTo>
                <a:lnTo>
                  <a:pt x="436594" y="299719"/>
                </a:lnTo>
                <a:lnTo>
                  <a:pt x="454766" y="339089"/>
                </a:lnTo>
                <a:lnTo>
                  <a:pt x="472929" y="386079"/>
                </a:lnTo>
                <a:lnTo>
                  <a:pt x="487176" y="431799"/>
                </a:lnTo>
                <a:lnTo>
                  <a:pt x="477987" y="436879"/>
                </a:lnTo>
                <a:lnTo>
                  <a:pt x="468557" y="441959"/>
                </a:lnTo>
                <a:lnTo>
                  <a:pt x="458914" y="448309"/>
                </a:lnTo>
                <a:lnTo>
                  <a:pt x="449089" y="453389"/>
                </a:lnTo>
                <a:lnTo>
                  <a:pt x="374019" y="454659"/>
                </a:lnTo>
                <a:lnTo>
                  <a:pt x="385919" y="482599"/>
                </a:lnTo>
                <a:lnTo>
                  <a:pt x="384535" y="483869"/>
                </a:lnTo>
                <a:lnTo>
                  <a:pt x="383202" y="483869"/>
                </a:lnTo>
                <a:lnTo>
                  <a:pt x="381805" y="485139"/>
                </a:lnTo>
                <a:lnTo>
                  <a:pt x="354654" y="496569"/>
                </a:lnTo>
                <a:lnTo>
                  <a:pt x="301648" y="514349"/>
                </a:lnTo>
                <a:lnTo>
                  <a:pt x="276026" y="521969"/>
                </a:lnTo>
                <a:lnTo>
                  <a:pt x="319217" y="521969"/>
                </a:lnTo>
                <a:lnTo>
                  <a:pt x="333932" y="516889"/>
                </a:lnTo>
                <a:lnTo>
                  <a:pt x="386554" y="496569"/>
                </a:lnTo>
                <a:lnTo>
                  <a:pt x="387964" y="495299"/>
                </a:lnTo>
                <a:lnTo>
                  <a:pt x="389285" y="495299"/>
                </a:lnTo>
                <a:lnTo>
                  <a:pt x="390682" y="494029"/>
                </a:lnTo>
                <a:lnTo>
                  <a:pt x="431476" y="494029"/>
                </a:lnTo>
                <a:lnTo>
                  <a:pt x="470755" y="455929"/>
                </a:lnTo>
                <a:lnTo>
                  <a:pt x="477524" y="452119"/>
                </a:lnTo>
                <a:lnTo>
                  <a:pt x="490618" y="444499"/>
                </a:lnTo>
                <a:lnTo>
                  <a:pt x="506301" y="444499"/>
                </a:lnTo>
                <a:lnTo>
                  <a:pt x="504499" y="436879"/>
                </a:lnTo>
                <a:lnTo>
                  <a:pt x="522604" y="425449"/>
                </a:lnTo>
                <a:lnTo>
                  <a:pt x="526422" y="422909"/>
                </a:lnTo>
                <a:lnTo>
                  <a:pt x="500791" y="422909"/>
                </a:lnTo>
                <a:lnTo>
                  <a:pt x="493909" y="401319"/>
                </a:lnTo>
                <a:lnTo>
                  <a:pt x="486249" y="378459"/>
                </a:lnTo>
                <a:lnTo>
                  <a:pt x="468431" y="332739"/>
                </a:lnTo>
                <a:lnTo>
                  <a:pt x="450985" y="294639"/>
                </a:lnTo>
                <a:lnTo>
                  <a:pt x="441792" y="276859"/>
                </a:lnTo>
                <a:lnTo>
                  <a:pt x="434859" y="262889"/>
                </a:lnTo>
                <a:close/>
              </a:path>
              <a:path w="687704" h="753110">
                <a:moveTo>
                  <a:pt x="431476" y="494029"/>
                </a:moveTo>
                <a:lnTo>
                  <a:pt x="390682" y="494029"/>
                </a:lnTo>
                <a:lnTo>
                  <a:pt x="402671" y="521969"/>
                </a:lnTo>
                <a:lnTo>
                  <a:pt x="431476" y="494029"/>
                </a:lnTo>
                <a:close/>
              </a:path>
              <a:path w="687704" h="753110">
                <a:moveTo>
                  <a:pt x="128955" y="209549"/>
                </a:moveTo>
                <a:lnTo>
                  <a:pt x="94048" y="209549"/>
                </a:lnTo>
                <a:lnTo>
                  <a:pt x="84065" y="256539"/>
                </a:lnTo>
                <a:lnTo>
                  <a:pt x="80505" y="306069"/>
                </a:lnTo>
                <a:lnTo>
                  <a:pt x="83606" y="358139"/>
                </a:lnTo>
                <a:lnTo>
                  <a:pt x="93603" y="411479"/>
                </a:lnTo>
                <a:lnTo>
                  <a:pt x="66838" y="435609"/>
                </a:lnTo>
                <a:lnTo>
                  <a:pt x="55652" y="448309"/>
                </a:lnTo>
                <a:lnTo>
                  <a:pt x="46017" y="459739"/>
                </a:lnTo>
                <a:lnTo>
                  <a:pt x="73475" y="459739"/>
                </a:lnTo>
                <a:lnTo>
                  <a:pt x="81567" y="448309"/>
                </a:lnTo>
                <a:lnTo>
                  <a:pt x="98658" y="429259"/>
                </a:lnTo>
                <a:lnTo>
                  <a:pt x="126960" y="429259"/>
                </a:lnTo>
                <a:lnTo>
                  <a:pt x="125511" y="424179"/>
                </a:lnTo>
                <a:lnTo>
                  <a:pt x="121353" y="408939"/>
                </a:lnTo>
                <a:lnTo>
                  <a:pt x="136261" y="396239"/>
                </a:lnTo>
                <a:lnTo>
                  <a:pt x="141673" y="392429"/>
                </a:lnTo>
                <a:lnTo>
                  <a:pt x="117479" y="392429"/>
                </a:lnTo>
                <a:lnTo>
                  <a:pt x="110013" y="336549"/>
                </a:lnTo>
                <a:lnTo>
                  <a:pt x="110998" y="281939"/>
                </a:lnTo>
                <a:lnTo>
                  <a:pt x="120167" y="232409"/>
                </a:lnTo>
                <a:lnTo>
                  <a:pt x="128955" y="209549"/>
                </a:lnTo>
                <a:close/>
              </a:path>
              <a:path w="687704" h="753110">
                <a:moveTo>
                  <a:pt x="545753" y="243839"/>
                </a:moveTo>
                <a:lnTo>
                  <a:pt x="514647" y="243839"/>
                </a:lnTo>
                <a:lnTo>
                  <a:pt x="522671" y="257809"/>
                </a:lnTo>
                <a:lnTo>
                  <a:pt x="530296" y="271779"/>
                </a:lnTo>
                <a:lnTo>
                  <a:pt x="551490" y="320039"/>
                </a:lnTo>
                <a:lnTo>
                  <a:pt x="562973" y="356869"/>
                </a:lnTo>
                <a:lnTo>
                  <a:pt x="567402" y="375919"/>
                </a:lnTo>
                <a:lnTo>
                  <a:pt x="552722" y="387349"/>
                </a:lnTo>
                <a:lnTo>
                  <a:pt x="536668" y="400049"/>
                </a:lnTo>
                <a:lnTo>
                  <a:pt x="519328" y="411479"/>
                </a:lnTo>
                <a:lnTo>
                  <a:pt x="500791" y="422909"/>
                </a:lnTo>
                <a:lnTo>
                  <a:pt x="526422" y="422909"/>
                </a:lnTo>
                <a:lnTo>
                  <a:pt x="539785" y="414019"/>
                </a:lnTo>
                <a:lnTo>
                  <a:pt x="556029" y="403859"/>
                </a:lnTo>
                <a:lnTo>
                  <a:pt x="571327" y="392429"/>
                </a:lnTo>
                <a:lnTo>
                  <a:pt x="598133" y="392429"/>
                </a:lnTo>
                <a:lnTo>
                  <a:pt x="595076" y="373379"/>
                </a:lnTo>
                <a:lnTo>
                  <a:pt x="609467" y="360679"/>
                </a:lnTo>
                <a:lnTo>
                  <a:pt x="617136" y="353059"/>
                </a:lnTo>
                <a:lnTo>
                  <a:pt x="590554" y="353059"/>
                </a:lnTo>
                <a:lnTo>
                  <a:pt x="586030" y="337819"/>
                </a:lnTo>
                <a:lnTo>
                  <a:pt x="568787" y="290829"/>
                </a:lnTo>
                <a:lnTo>
                  <a:pt x="551374" y="253999"/>
                </a:lnTo>
                <a:lnTo>
                  <a:pt x="545753" y="243839"/>
                </a:lnTo>
                <a:close/>
              </a:path>
              <a:path w="687704" h="753110">
                <a:moveTo>
                  <a:pt x="189364" y="149859"/>
                </a:moveTo>
                <a:lnTo>
                  <a:pt x="161993" y="149859"/>
                </a:lnTo>
                <a:lnTo>
                  <a:pt x="159320" y="191769"/>
                </a:lnTo>
                <a:lnTo>
                  <a:pt x="162287" y="240029"/>
                </a:lnTo>
                <a:lnTo>
                  <a:pt x="170828" y="292099"/>
                </a:lnTo>
                <a:lnTo>
                  <a:pt x="184878" y="347979"/>
                </a:lnTo>
                <a:lnTo>
                  <a:pt x="166653" y="359409"/>
                </a:lnTo>
                <a:lnTo>
                  <a:pt x="149331" y="369569"/>
                </a:lnTo>
                <a:lnTo>
                  <a:pt x="132933" y="380999"/>
                </a:lnTo>
                <a:lnTo>
                  <a:pt x="117479" y="392429"/>
                </a:lnTo>
                <a:lnTo>
                  <a:pt x="141673" y="392429"/>
                </a:lnTo>
                <a:lnTo>
                  <a:pt x="152498" y="384809"/>
                </a:lnTo>
                <a:lnTo>
                  <a:pt x="170000" y="373379"/>
                </a:lnTo>
                <a:lnTo>
                  <a:pt x="188701" y="360679"/>
                </a:lnTo>
                <a:lnTo>
                  <a:pt x="204655" y="360679"/>
                </a:lnTo>
                <a:lnTo>
                  <a:pt x="202188" y="353059"/>
                </a:lnTo>
                <a:lnTo>
                  <a:pt x="223659" y="340359"/>
                </a:lnTo>
                <a:lnTo>
                  <a:pt x="198645" y="340359"/>
                </a:lnTo>
                <a:lnTo>
                  <a:pt x="184823" y="276859"/>
                </a:lnTo>
                <a:lnTo>
                  <a:pt x="179525" y="219709"/>
                </a:lnTo>
                <a:lnTo>
                  <a:pt x="182799" y="170179"/>
                </a:lnTo>
                <a:lnTo>
                  <a:pt x="189364" y="149859"/>
                </a:lnTo>
                <a:close/>
              </a:path>
              <a:path w="687704" h="753110">
                <a:moveTo>
                  <a:pt x="654789" y="242569"/>
                </a:moveTo>
                <a:lnTo>
                  <a:pt x="545050" y="242569"/>
                </a:lnTo>
                <a:lnTo>
                  <a:pt x="573985" y="245109"/>
                </a:lnTo>
                <a:lnTo>
                  <a:pt x="597447" y="250189"/>
                </a:lnTo>
                <a:lnTo>
                  <a:pt x="614695" y="260349"/>
                </a:lnTo>
                <a:lnTo>
                  <a:pt x="624984" y="273049"/>
                </a:lnTo>
                <a:lnTo>
                  <a:pt x="627518" y="290829"/>
                </a:lnTo>
                <a:lnTo>
                  <a:pt x="622223" y="309879"/>
                </a:lnTo>
                <a:lnTo>
                  <a:pt x="609702" y="331469"/>
                </a:lnTo>
                <a:lnTo>
                  <a:pt x="590554" y="353059"/>
                </a:lnTo>
                <a:lnTo>
                  <a:pt x="617136" y="353059"/>
                </a:lnTo>
                <a:lnTo>
                  <a:pt x="622249" y="347979"/>
                </a:lnTo>
                <a:lnTo>
                  <a:pt x="633386" y="335279"/>
                </a:lnTo>
                <a:lnTo>
                  <a:pt x="642840" y="322579"/>
                </a:lnTo>
                <a:lnTo>
                  <a:pt x="680534" y="322579"/>
                </a:lnTo>
                <a:lnTo>
                  <a:pt x="675202" y="297179"/>
                </a:lnTo>
                <a:lnTo>
                  <a:pt x="659973" y="252729"/>
                </a:lnTo>
                <a:lnTo>
                  <a:pt x="654789" y="242569"/>
                </a:lnTo>
                <a:close/>
              </a:path>
              <a:path w="687704" h="753110">
                <a:moveTo>
                  <a:pt x="309777" y="101599"/>
                </a:moveTo>
                <a:lnTo>
                  <a:pt x="233062" y="101599"/>
                </a:lnTo>
                <a:lnTo>
                  <a:pt x="264736" y="104139"/>
                </a:lnTo>
                <a:lnTo>
                  <a:pt x="299869" y="121919"/>
                </a:lnTo>
                <a:lnTo>
                  <a:pt x="336892" y="153669"/>
                </a:lnTo>
                <a:lnTo>
                  <a:pt x="374235" y="196849"/>
                </a:lnTo>
                <a:lnTo>
                  <a:pt x="410329" y="251459"/>
                </a:lnTo>
                <a:lnTo>
                  <a:pt x="383339" y="259079"/>
                </a:lnTo>
                <a:lnTo>
                  <a:pt x="355771" y="267969"/>
                </a:lnTo>
                <a:lnTo>
                  <a:pt x="299280" y="290829"/>
                </a:lnTo>
                <a:lnTo>
                  <a:pt x="246967" y="314959"/>
                </a:lnTo>
                <a:lnTo>
                  <a:pt x="198645" y="340359"/>
                </a:lnTo>
                <a:lnTo>
                  <a:pt x="223659" y="340359"/>
                </a:lnTo>
                <a:lnTo>
                  <a:pt x="225806" y="339089"/>
                </a:lnTo>
                <a:lnTo>
                  <a:pt x="250710" y="326389"/>
                </a:lnTo>
                <a:lnTo>
                  <a:pt x="276817" y="313689"/>
                </a:lnTo>
                <a:lnTo>
                  <a:pt x="304042" y="302259"/>
                </a:lnTo>
                <a:lnTo>
                  <a:pt x="333117" y="289559"/>
                </a:lnTo>
                <a:lnTo>
                  <a:pt x="361746" y="279399"/>
                </a:lnTo>
                <a:lnTo>
                  <a:pt x="389769" y="270509"/>
                </a:lnTo>
                <a:lnTo>
                  <a:pt x="417022" y="262889"/>
                </a:lnTo>
                <a:lnTo>
                  <a:pt x="434859" y="262889"/>
                </a:lnTo>
                <a:lnTo>
                  <a:pt x="432338" y="257809"/>
                </a:lnTo>
                <a:lnTo>
                  <a:pt x="454266" y="253999"/>
                </a:lnTo>
                <a:lnTo>
                  <a:pt x="475373" y="248919"/>
                </a:lnTo>
                <a:lnTo>
                  <a:pt x="495540" y="246379"/>
                </a:lnTo>
                <a:lnTo>
                  <a:pt x="425543" y="246379"/>
                </a:lnTo>
                <a:lnTo>
                  <a:pt x="395034" y="196849"/>
                </a:lnTo>
                <a:lnTo>
                  <a:pt x="363275" y="154939"/>
                </a:lnTo>
                <a:lnTo>
                  <a:pt x="331049" y="119379"/>
                </a:lnTo>
                <a:lnTo>
                  <a:pt x="309777" y="101599"/>
                </a:lnTo>
                <a:close/>
              </a:path>
              <a:path w="687704" h="753110">
                <a:moveTo>
                  <a:pt x="401855" y="92709"/>
                </a:moveTo>
                <a:lnTo>
                  <a:pt x="299140" y="92709"/>
                </a:lnTo>
                <a:lnTo>
                  <a:pt x="343757" y="100329"/>
                </a:lnTo>
                <a:lnTo>
                  <a:pt x="387909" y="119379"/>
                </a:lnTo>
                <a:lnTo>
                  <a:pt x="430364" y="147319"/>
                </a:lnTo>
                <a:lnTo>
                  <a:pt x="469892" y="184149"/>
                </a:lnTo>
                <a:lnTo>
                  <a:pt x="505261" y="229869"/>
                </a:lnTo>
                <a:lnTo>
                  <a:pt x="486313" y="232409"/>
                </a:lnTo>
                <a:lnTo>
                  <a:pt x="466683" y="236219"/>
                </a:lnTo>
                <a:lnTo>
                  <a:pt x="425543" y="246379"/>
                </a:lnTo>
                <a:lnTo>
                  <a:pt x="495540" y="246379"/>
                </a:lnTo>
                <a:lnTo>
                  <a:pt x="514647" y="243839"/>
                </a:lnTo>
                <a:lnTo>
                  <a:pt x="545753" y="243839"/>
                </a:lnTo>
                <a:lnTo>
                  <a:pt x="545050" y="242569"/>
                </a:lnTo>
                <a:lnTo>
                  <a:pt x="654789" y="242569"/>
                </a:lnTo>
                <a:lnTo>
                  <a:pt x="647013" y="227329"/>
                </a:lnTo>
                <a:lnTo>
                  <a:pt x="604143" y="227329"/>
                </a:lnTo>
                <a:lnTo>
                  <a:pt x="596553" y="226059"/>
                </a:lnTo>
                <a:lnTo>
                  <a:pt x="535208" y="226059"/>
                </a:lnTo>
                <a:lnTo>
                  <a:pt x="503462" y="180339"/>
                </a:lnTo>
                <a:lnTo>
                  <a:pt x="467968" y="142239"/>
                </a:lnTo>
                <a:lnTo>
                  <a:pt x="429559" y="109219"/>
                </a:lnTo>
                <a:lnTo>
                  <a:pt x="401855" y="92709"/>
                </a:lnTo>
                <a:close/>
              </a:path>
              <a:path w="687704" h="753110">
                <a:moveTo>
                  <a:pt x="506549" y="85089"/>
                </a:moveTo>
                <a:lnTo>
                  <a:pt x="389069" y="85089"/>
                </a:lnTo>
                <a:lnTo>
                  <a:pt x="440355" y="96519"/>
                </a:lnTo>
                <a:lnTo>
                  <a:pt x="488646" y="118109"/>
                </a:lnTo>
                <a:lnTo>
                  <a:pt x="532803" y="147319"/>
                </a:lnTo>
                <a:lnTo>
                  <a:pt x="571682" y="182879"/>
                </a:lnTo>
                <a:lnTo>
                  <a:pt x="604143" y="227329"/>
                </a:lnTo>
                <a:lnTo>
                  <a:pt x="647013" y="227329"/>
                </a:lnTo>
                <a:lnTo>
                  <a:pt x="637941" y="209549"/>
                </a:lnTo>
                <a:lnTo>
                  <a:pt x="610777" y="170179"/>
                </a:lnTo>
                <a:lnTo>
                  <a:pt x="579081" y="137159"/>
                </a:lnTo>
                <a:lnTo>
                  <a:pt x="543455" y="107949"/>
                </a:lnTo>
                <a:lnTo>
                  <a:pt x="506549" y="85089"/>
                </a:lnTo>
                <a:close/>
              </a:path>
              <a:path w="687704" h="753110">
                <a:moveTo>
                  <a:pt x="588963" y="224789"/>
                </a:moveTo>
                <a:lnTo>
                  <a:pt x="554439" y="224789"/>
                </a:lnTo>
                <a:lnTo>
                  <a:pt x="535208" y="226059"/>
                </a:lnTo>
                <a:lnTo>
                  <a:pt x="596553" y="226059"/>
                </a:lnTo>
                <a:lnTo>
                  <a:pt x="588963" y="224789"/>
                </a:lnTo>
                <a:close/>
              </a:path>
              <a:path w="687704" h="753110">
                <a:moveTo>
                  <a:pt x="228451" y="107949"/>
                </a:moveTo>
                <a:lnTo>
                  <a:pt x="219206" y="107949"/>
                </a:lnTo>
                <a:lnTo>
                  <a:pt x="253827" y="189229"/>
                </a:lnTo>
                <a:lnTo>
                  <a:pt x="261485" y="185419"/>
                </a:lnTo>
                <a:lnTo>
                  <a:pt x="228451" y="107949"/>
                </a:lnTo>
                <a:close/>
              </a:path>
              <a:path w="687704" h="753110">
                <a:moveTo>
                  <a:pt x="373666" y="44449"/>
                </a:moveTo>
                <a:lnTo>
                  <a:pt x="327404" y="44449"/>
                </a:lnTo>
                <a:lnTo>
                  <a:pt x="280818" y="49529"/>
                </a:lnTo>
                <a:lnTo>
                  <a:pt x="234510" y="60959"/>
                </a:lnTo>
                <a:lnTo>
                  <a:pt x="211802" y="68579"/>
                </a:lnTo>
                <a:lnTo>
                  <a:pt x="471151" y="68579"/>
                </a:lnTo>
                <a:lnTo>
                  <a:pt x="462815" y="64769"/>
                </a:lnTo>
                <a:lnTo>
                  <a:pt x="419003" y="52069"/>
                </a:lnTo>
                <a:lnTo>
                  <a:pt x="373666" y="44449"/>
                </a:lnTo>
                <a:close/>
              </a:path>
            </a:pathLst>
          </a:custGeom>
          <a:solidFill>
            <a:srgbClr val="0076A4"/>
          </a:solidFill>
        </p:spPr>
        <p:txBody>
          <a:bodyPr wrap="square" lIns="0" tIns="0" rIns="0" bIns="0" rtlCol="0"/>
          <a:lstStyle/>
          <a:p>
            <a:endParaRPr sz="2800"/>
          </a:p>
        </p:txBody>
      </p:sp>
      <p:sp>
        <p:nvSpPr>
          <p:cNvPr id="4" name="object 4"/>
          <p:cNvSpPr txBox="1"/>
          <p:nvPr/>
        </p:nvSpPr>
        <p:spPr>
          <a:xfrm>
            <a:off x="2844800" y="1955800"/>
            <a:ext cx="9398000" cy="3159711"/>
          </a:xfrm>
          <a:prstGeom prst="rect">
            <a:avLst/>
          </a:prstGeom>
        </p:spPr>
        <p:txBody>
          <a:bodyPr vert="horz" wrap="square" lIns="0" tIns="0" rIns="0" bIns="0" rtlCol="0">
            <a:spAutoFit/>
          </a:bodyPr>
          <a:lstStyle/>
          <a:p>
            <a:pPr marL="12700">
              <a:lnSpc>
                <a:spcPct val="100000"/>
              </a:lnSpc>
            </a:pPr>
            <a:r>
              <a:rPr sz="4000" b="0" spc="-20" dirty="0">
                <a:latin typeface="Calibri Light"/>
                <a:cs typeface="Calibri Light"/>
              </a:rPr>
              <a:t>Weitere </a:t>
            </a:r>
            <a:r>
              <a:rPr sz="4000" b="0" spc="-10" dirty="0">
                <a:latin typeface="Calibri Light"/>
                <a:cs typeface="Calibri Light"/>
              </a:rPr>
              <a:t>Informationen unter:</a:t>
            </a:r>
            <a:endParaRPr sz="4000" dirty="0">
              <a:latin typeface="Calibri Light"/>
              <a:cs typeface="Calibri Light"/>
            </a:endParaRPr>
          </a:p>
          <a:p>
            <a:pPr>
              <a:lnSpc>
                <a:spcPct val="100000"/>
              </a:lnSpc>
              <a:spcBef>
                <a:spcPts val="30"/>
              </a:spcBef>
            </a:pPr>
            <a:endParaRPr sz="3200" dirty="0">
              <a:latin typeface="Times New Roman"/>
              <a:cs typeface="Times New Roman"/>
            </a:endParaRPr>
          </a:p>
          <a:p>
            <a:pPr marL="1518285" marR="5080" indent="-635">
              <a:lnSpc>
                <a:spcPct val="100699"/>
              </a:lnSpc>
            </a:pPr>
            <a:r>
              <a:rPr sz="4400" b="0" spc="-15" dirty="0">
                <a:latin typeface="Calibri Light"/>
                <a:cs typeface="Calibri Light"/>
                <a:hlinkClick r:id="rId3"/>
              </a:rPr>
              <a:t>www.bm.rlp.de </a:t>
            </a:r>
            <a:r>
              <a:rPr sz="4400" b="0" spc="-15" dirty="0">
                <a:latin typeface="Calibri Light"/>
                <a:cs typeface="Calibri Light"/>
              </a:rPr>
              <a:t> </a:t>
            </a:r>
            <a:r>
              <a:rPr sz="4400" b="0" spc="5" dirty="0" smtClean="0">
                <a:latin typeface="Calibri Light"/>
                <a:cs typeface="Calibri Light"/>
                <a:hlinkClick r:id="rId4"/>
              </a:rPr>
              <a:t>ww</a:t>
            </a:r>
            <a:r>
              <a:rPr sz="4400" b="0" spc="-160" dirty="0" smtClean="0">
                <a:latin typeface="Calibri Light"/>
                <a:cs typeface="Calibri Light"/>
                <a:hlinkClick r:id="rId4"/>
              </a:rPr>
              <a:t>w</a:t>
            </a:r>
            <a:r>
              <a:rPr sz="4400" b="0" dirty="0" smtClean="0">
                <a:latin typeface="Calibri Light"/>
                <a:cs typeface="Calibri Light"/>
                <a:hlinkClick r:id="rId4"/>
              </a:rPr>
              <a:t>.</a:t>
            </a:r>
            <a:r>
              <a:rPr sz="4400" b="0" spc="-40" dirty="0" smtClean="0">
                <a:latin typeface="Calibri Light"/>
                <a:cs typeface="Calibri Light"/>
                <a:hlinkClick r:id="rId4"/>
              </a:rPr>
              <a:t>r</a:t>
            </a:r>
            <a:r>
              <a:rPr sz="4400" b="0" dirty="0" smtClean="0">
                <a:latin typeface="Calibri Light"/>
                <a:cs typeface="Calibri Light"/>
                <a:hlinkClick r:id="rId4"/>
              </a:rPr>
              <a:t>ealschuleplus.rlp.de</a:t>
            </a:r>
            <a:endParaRPr lang="de-DE" sz="4400" b="0" dirty="0" smtClean="0">
              <a:latin typeface="Calibri Light"/>
              <a:cs typeface="Calibri Light"/>
            </a:endParaRPr>
          </a:p>
          <a:p>
            <a:pPr marL="1518285" marR="5080" indent="-635">
              <a:lnSpc>
                <a:spcPct val="100699"/>
              </a:lnSpc>
            </a:pPr>
            <a:r>
              <a:rPr lang="de-DE" sz="4400" dirty="0" smtClean="0">
                <a:latin typeface="Calibri Light"/>
                <a:cs typeface="Calibri Light"/>
                <a:hlinkClick r:id="rId5"/>
              </a:rPr>
              <a:t>www.grundschule.bildung-rp.de</a:t>
            </a:r>
            <a:r>
              <a:rPr lang="de-DE" sz="4400" dirty="0" smtClean="0">
                <a:latin typeface="Calibri Light"/>
                <a:cs typeface="Calibri Light"/>
              </a:rPr>
              <a:t> </a:t>
            </a:r>
            <a:endParaRPr sz="4400" dirty="0">
              <a:latin typeface="Calibri Light"/>
              <a:cs typeface="Calibri Light"/>
            </a:endParaRPr>
          </a:p>
        </p:txBody>
      </p:sp>
      <p:sp>
        <p:nvSpPr>
          <p:cNvPr id="5" name="object 5"/>
          <p:cNvSpPr/>
          <p:nvPr/>
        </p:nvSpPr>
        <p:spPr>
          <a:xfrm>
            <a:off x="5499100" y="5753100"/>
            <a:ext cx="1689100" cy="1689100"/>
          </a:xfrm>
          <a:prstGeom prst="rect">
            <a:avLst/>
          </a:prstGeom>
          <a:blipFill>
            <a:blip r:embed="rId6" cstate="print"/>
            <a:stretch>
              <a:fillRect/>
            </a:stretch>
          </a:blipFill>
        </p:spPr>
        <p:txBody>
          <a:bodyPr wrap="square" lIns="0" tIns="0" rIns="0" bIns="0" rtlCol="0"/>
          <a:lstStyle/>
          <a:p>
            <a:endParaRPr/>
          </a:p>
        </p:txBody>
      </p:sp>
      <p:sp>
        <p:nvSpPr>
          <p:cNvPr id="6" name="object 6"/>
          <p:cNvSpPr/>
          <p:nvPr/>
        </p:nvSpPr>
        <p:spPr>
          <a:xfrm>
            <a:off x="3403600" y="5772150"/>
            <a:ext cx="1689100" cy="1689100"/>
          </a:xfrm>
          <a:prstGeom prst="rect">
            <a:avLst/>
          </a:prstGeom>
          <a:blipFill>
            <a:blip r:embed="rId7" cstate="print"/>
            <a:stretch>
              <a:fillRect/>
            </a:stretch>
          </a:blipFill>
        </p:spPr>
        <p:txBody>
          <a:bodyPr wrap="square" lIns="0" tIns="0" rIns="0" bIns="0" rtlCol="0"/>
          <a:lstStyle/>
          <a:p>
            <a:endParaRPr/>
          </a:p>
        </p:txBody>
      </p:sp>
      <p:sp>
        <p:nvSpPr>
          <p:cNvPr id="7" name="object 7"/>
          <p:cNvSpPr/>
          <p:nvPr/>
        </p:nvSpPr>
        <p:spPr>
          <a:xfrm>
            <a:off x="1295400" y="9334438"/>
            <a:ext cx="240665" cy="240665"/>
          </a:xfrm>
          <a:custGeom>
            <a:avLst/>
            <a:gdLst/>
            <a:ahLst/>
            <a:cxnLst/>
            <a:rect l="l" t="t"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274C"/>
          </a:solidFill>
        </p:spPr>
        <p:txBody>
          <a:bodyPr wrap="square" lIns="0" tIns="0" rIns="0" bIns="0" rtlCol="0"/>
          <a:lstStyle/>
          <a:p>
            <a:endParaRPr/>
          </a:p>
        </p:txBody>
      </p:sp>
      <p:sp>
        <p:nvSpPr>
          <p:cNvPr id="8" name="object 8"/>
          <p:cNvSpPr/>
          <p:nvPr/>
        </p:nvSpPr>
        <p:spPr>
          <a:xfrm>
            <a:off x="1346968" y="9386768"/>
            <a:ext cx="128905" cy="135890"/>
          </a:xfrm>
          <a:custGeom>
            <a:avLst/>
            <a:gdLst/>
            <a:ahLst/>
            <a:cxnLst/>
            <a:rect l="l" t="t"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p:spPr>
        <p:txBody>
          <a:bodyPr wrap="square" lIns="0" tIns="0" rIns="0" bIns="0" rtlCol="0"/>
          <a:lstStyle/>
          <a:p>
            <a:endParaRPr/>
          </a:p>
        </p:txBody>
      </p:sp>
      <p:sp>
        <p:nvSpPr>
          <p:cNvPr id="9" name="object 9"/>
          <p:cNvSpPr txBox="1"/>
          <p:nvPr/>
        </p:nvSpPr>
        <p:spPr>
          <a:xfrm>
            <a:off x="1598599" y="9237099"/>
            <a:ext cx="4929201" cy="432491"/>
          </a:xfrm>
          <a:prstGeom prst="rect">
            <a:avLst/>
          </a:prstGeom>
        </p:spPr>
        <p:txBody>
          <a:bodyPr vert="horz" wrap="square" lIns="0" tIns="0" rIns="0" bIns="0" rtlCol="0">
            <a:spAutoFit/>
          </a:bodyPr>
          <a:lstStyle/>
          <a:p>
            <a:pPr marL="12700">
              <a:lnSpc>
                <a:spcPts val="3329"/>
              </a:lnSpc>
            </a:pPr>
            <a:r>
              <a:rPr lang="de-DE" sz="3400" b="0" spc="405">
                <a:solidFill>
                  <a:srgbClr val="B7274C"/>
                </a:solidFill>
                <a:latin typeface="Calibri Light"/>
                <a:cs typeface="Calibri Light"/>
              </a:rPr>
              <a:t>REALSCHULE PLUS</a:t>
            </a:r>
            <a:endParaRPr sz="3400">
              <a:latin typeface="Calibri Light"/>
              <a:cs typeface="Calibri Light"/>
            </a:endParaRPr>
          </a:p>
        </p:txBody>
      </p:sp>
      <p:sp>
        <p:nvSpPr>
          <p:cNvPr id="10" name="object 10"/>
          <p:cNvSpPr txBox="1"/>
          <p:nvPr/>
        </p:nvSpPr>
        <p:spPr>
          <a:xfrm>
            <a:off x="11663171" y="9291100"/>
            <a:ext cx="3337560" cy="406400"/>
          </a:xfrm>
          <a:prstGeom prst="rect">
            <a:avLst/>
          </a:prstGeom>
        </p:spPr>
        <p:txBody>
          <a:bodyPr vert="horz" wrap="square" lIns="0" tIns="0" rIns="0" bIns="0" rtlCol="0">
            <a:spAutoFit/>
          </a:bodyPr>
          <a:lstStyle/>
          <a:p>
            <a:pPr marL="12700">
              <a:lnSpc>
                <a:spcPts val="2950"/>
              </a:lnSpc>
            </a:pPr>
            <a:r>
              <a:rPr sz="3000" b="0" dirty="0">
                <a:latin typeface="Calibri Light"/>
                <a:cs typeface="Calibri Light"/>
              </a:rPr>
              <a:t>Unser Plus an</a:t>
            </a:r>
            <a:r>
              <a:rPr sz="3000" b="0" spc="-100" dirty="0">
                <a:latin typeface="Calibri Light"/>
                <a:cs typeface="Calibri Light"/>
              </a:rPr>
              <a:t> </a:t>
            </a:r>
            <a:r>
              <a:rPr sz="3000" b="0" dirty="0">
                <a:latin typeface="Calibri Light"/>
                <a:cs typeface="Calibri Light"/>
              </a:rPr>
              <a:t>Bildung</a:t>
            </a:r>
            <a:endParaRPr sz="3000">
              <a:latin typeface="Calibri Light"/>
              <a:cs typeface="Calibri Ligh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6256000" cy="1016000"/>
          </a:xfrm>
          <a:custGeom>
            <a:avLst/>
            <a:gdLst/>
            <a:ahLst/>
            <a:cxnLst/>
            <a:rect l="l" t="t" r="r" b="b"/>
            <a:pathLst>
              <a:path w="16256000" h="1016000">
                <a:moveTo>
                  <a:pt x="16256000" y="0"/>
                </a:moveTo>
                <a:lnTo>
                  <a:pt x="0" y="0"/>
                </a:lnTo>
                <a:lnTo>
                  <a:pt x="0" y="1016000"/>
                </a:lnTo>
                <a:lnTo>
                  <a:pt x="3759187" y="1016000"/>
                </a:lnTo>
                <a:lnTo>
                  <a:pt x="4681766" y="689876"/>
                </a:lnTo>
                <a:lnTo>
                  <a:pt x="16256000" y="689876"/>
                </a:lnTo>
                <a:lnTo>
                  <a:pt x="16256000" y="0"/>
                </a:lnTo>
                <a:close/>
              </a:path>
              <a:path w="16256000" h="1016000">
                <a:moveTo>
                  <a:pt x="16256000" y="689876"/>
                </a:moveTo>
                <a:lnTo>
                  <a:pt x="4681766" y="689876"/>
                </a:lnTo>
                <a:lnTo>
                  <a:pt x="16256000" y="690854"/>
                </a:lnTo>
                <a:lnTo>
                  <a:pt x="16256000" y="689876"/>
                </a:lnTo>
                <a:close/>
              </a:path>
            </a:pathLst>
          </a:custGeom>
          <a:solidFill>
            <a:srgbClr val="B7274C"/>
          </a:solidFill>
        </p:spPr>
        <p:txBody>
          <a:bodyPr wrap="square" lIns="0" tIns="0" rIns="0" bIns="0" rtlCol="0"/>
          <a:lstStyle/>
          <a:p>
            <a:endParaRPr/>
          </a:p>
        </p:txBody>
      </p:sp>
      <p:sp>
        <p:nvSpPr>
          <p:cNvPr id="33" name="object 33"/>
          <p:cNvSpPr/>
          <p:nvPr/>
        </p:nvSpPr>
        <p:spPr>
          <a:xfrm>
            <a:off x="1270000" y="9439805"/>
            <a:ext cx="240665" cy="240665"/>
          </a:xfrm>
          <a:custGeom>
            <a:avLst/>
            <a:gdLst/>
            <a:ahLst/>
            <a:cxnLst/>
            <a:rect l="l" t="t"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274C"/>
          </a:solidFill>
        </p:spPr>
        <p:txBody>
          <a:bodyPr wrap="square" lIns="0" tIns="0" rIns="0" bIns="0" rtlCol="0"/>
          <a:lstStyle/>
          <a:p>
            <a:endParaRPr/>
          </a:p>
        </p:txBody>
      </p:sp>
      <p:sp>
        <p:nvSpPr>
          <p:cNvPr id="34" name="object 34"/>
          <p:cNvSpPr/>
          <p:nvPr/>
        </p:nvSpPr>
        <p:spPr>
          <a:xfrm>
            <a:off x="1321568" y="9492134"/>
            <a:ext cx="128905" cy="135890"/>
          </a:xfrm>
          <a:custGeom>
            <a:avLst/>
            <a:gdLst/>
            <a:ahLst/>
            <a:cxnLst/>
            <a:rect l="l" t="t"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p:spPr>
        <p:txBody>
          <a:bodyPr wrap="square" lIns="0" tIns="0" rIns="0" bIns="0" rtlCol="0"/>
          <a:lstStyle/>
          <a:p>
            <a:endParaRPr/>
          </a:p>
        </p:txBody>
      </p:sp>
      <p:grpSp>
        <p:nvGrpSpPr>
          <p:cNvPr id="38" name="Gruppieren 37"/>
          <p:cNvGrpSpPr/>
          <p:nvPr/>
        </p:nvGrpSpPr>
        <p:grpSpPr>
          <a:xfrm>
            <a:off x="4089400" y="1998395"/>
            <a:ext cx="8168640" cy="6412847"/>
            <a:chOff x="5826760" y="1998395"/>
            <a:chExt cx="4813300" cy="6412847"/>
          </a:xfrm>
        </p:grpSpPr>
        <p:sp>
          <p:nvSpPr>
            <p:cNvPr id="3" name="object 3"/>
            <p:cNvSpPr txBox="1"/>
            <p:nvPr/>
          </p:nvSpPr>
          <p:spPr>
            <a:xfrm>
              <a:off x="6024511" y="2085771"/>
              <a:ext cx="2941689" cy="738664"/>
            </a:xfrm>
            <a:prstGeom prst="rect">
              <a:avLst/>
            </a:prstGeom>
          </p:spPr>
          <p:txBody>
            <a:bodyPr vert="horz" wrap="square" lIns="0" tIns="0" rIns="0" bIns="0" rtlCol="0">
              <a:spAutoFit/>
            </a:bodyPr>
            <a:lstStyle/>
            <a:p>
              <a:pPr marL="12700">
                <a:lnSpc>
                  <a:spcPct val="100000"/>
                </a:lnSpc>
              </a:pPr>
              <a:r>
                <a:rPr lang="de-DE" sz="2400" spc="140" dirty="0">
                  <a:solidFill>
                    <a:srgbClr val="B7274C"/>
                  </a:solidFill>
                  <a:latin typeface="Calibri"/>
                  <a:cs typeface="Calibri"/>
                </a:rPr>
                <a:t>DAS SCHULSYSTEM RLP</a:t>
              </a:r>
              <a:endParaRPr sz="2400" dirty="0">
                <a:latin typeface="Calibri"/>
                <a:cs typeface="Calibri"/>
              </a:endParaRPr>
            </a:p>
          </p:txBody>
        </p:sp>
        <p:sp>
          <p:nvSpPr>
            <p:cNvPr id="5" name="object 5"/>
            <p:cNvSpPr txBox="1"/>
            <p:nvPr/>
          </p:nvSpPr>
          <p:spPr>
            <a:xfrm>
              <a:off x="6024753" y="2898470"/>
              <a:ext cx="2560447" cy="738664"/>
            </a:xfrm>
            <a:prstGeom prst="rect">
              <a:avLst/>
            </a:prstGeom>
          </p:spPr>
          <p:txBody>
            <a:bodyPr vert="horz" wrap="square" lIns="0" tIns="0" rIns="0" bIns="0" rtlCol="0">
              <a:spAutoFit/>
            </a:bodyPr>
            <a:lstStyle/>
            <a:p>
              <a:pPr marL="12700">
                <a:lnSpc>
                  <a:spcPct val="100000"/>
                </a:lnSpc>
              </a:pPr>
              <a:r>
                <a:rPr lang="de-DE" sz="2400" spc="240" dirty="0">
                  <a:solidFill>
                    <a:srgbClr val="B7274C"/>
                  </a:solidFill>
                  <a:latin typeface="Calibri"/>
                  <a:cs typeface="Calibri"/>
                </a:rPr>
                <a:t>AUFSTIEGSCHANCEN</a:t>
              </a:r>
              <a:endParaRPr sz="2400" dirty="0">
                <a:latin typeface="Calibri"/>
                <a:cs typeface="Calibri"/>
              </a:endParaRPr>
            </a:p>
          </p:txBody>
        </p:sp>
        <p:sp>
          <p:nvSpPr>
            <p:cNvPr id="8" name="object 8"/>
            <p:cNvSpPr txBox="1"/>
            <p:nvPr/>
          </p:nvSpPr>
          <p:spPr>
            <a:xfrm>
              <a:off x="6024511" y="3626815"/>
              <a:ext cx="3246489" cy="738664"/>
            </a:xfrm>
            <a:prstGeom prst="rect">
              <a:avLst/>
            </a:prstGeom>
          </p:spPr>
          <p:txBody>
            <a:bodyPr vert="horz" wrap="square" lIns="0" tIns="0" rIns="0" bIns="0" rtlCol="0">
              <a:spAutoFit/>
            </a:bodyPr>
            <a:lstStyle/>
            <a:p>
              <a:pPr marL="12700">
                <a:lnSpc>
                  <a:spcPct val="100000"/>
                </a:lnSpc>
              </a:pPr>
              <a:r>
                <a:rPr lang="de-DE" sz="2400" spc="185" dirty="0">
                  <a:solidFill>
                    <a:srgbClr val="B7274C"/>
                  </a:solidFill>
                  <a:latin typeface="Calibri"/>
                  <a:cs typeface="Calibri"/>
                </a:rPr>
                <a:t>INDIVIDUELLE FÖRDERUNG</a:t>
              </a:r>
              <a:endParaRPr sz="2400">
                <a:latin typeface="Calibri"/>
                <a:cs typeface="Calibri"/>
              </a:endParaRPr>
            </a:p>
          </p:txBody>
        </p:sp>
        <p:sp>
          <p:nvSpPr>
            <p:cNvPr id="11" name="object 11"/>
            <p:cNvSpPr txBox="1"/>
            <p:nvPr/>
          </p:nvSpPr>
          <p:spPr>
            <a:xfrm>
              <a:off x="6024689" y="4439475"/>
              <a:ext cx="2747645" cy="1107996"/>
            </a:xfrm>
            <a:prstGeom prst="rect">
              <a:avLst/>
            </a:prstGeom>
          </p:spPr>
          <p:txBody>
            <a:bodyPr vert="horz" wrap="square" lIns="0" tIns="0" rIns="0" bIns="0" rtlCol="0">
              <a:spAutoFit/>
            </a:bodyPr>
            <a:lstStyle/>
            <a:p>
              <a:pPr marL="12700">
                <a:lnSpc>
                  <a:spcPct val="100000"/>
                </a:lnSpc>
              </a:pPr>
              <a:r>
                <a:rPr lang="de-DE" sz="2400" spc="55" dirty="0">
                  <a:solidFill>
                    <a:srgbClr val="B7274C"/>
                  </a:solidFill>
                  <a:latin typeface="Calibri"/>
                  <a:cs typeface="Calibri"/>
                </a:rPr>
                <a:t>DIE WAHLPFLICHTFÄCHER</a:t>
              </a:r>
              <a:endParaRPr sz="2400">
                <a:latin typeface="Calibri"/>
                <a:cs typeface="Calibri"/>
              </a:endParaRPr>
            </a:p>
          </p:txBody>
        </p:sp>
        <p:sp>
          <p:nvSpPr>
            <p:cNvPr id="14" name="object 14"/>
            <p:cNvSpPr txBox="1"/>
            <p:nvPr/>
          </p:nvSpPr>
          <p:spPr>
            <a:xfrm>
              <a:off x="6024549" y="5252275"/>
              <a:ext cx="2865451" cy="738664"/>
            </a:xfrm>
            <a:prstGeom prst="rect">
              <a:avLst/>
            </a:prstGeom>
          </p:spPr>
          <p:txBody>
            <a:bodyPr vert="horz" wrap="square" lIns="0" tIns="0" rIns="0" bIns="0" rtlCol="0">
              <a:spAutoFit/>
            </a:bodyPr>
            <a:lstStyle/>
            <a:p>
              <a:pPr marL="12700">
                <a:lnSpc>
                  <a:spcPct val="100000"/>
                </a:lnSpc>
              </a:pPr>
              <a:r>
                <a:rPr lang="de-DE" sz="2400" spc="250" dirty="0">
                  <a:solidFill>
                    <a:srgbClr val="B7274C"/>
                  </a:solidFill>
                  <a:latin typeface="Calibri"/>
                  <a:cs typeface="Calibri"/>
                </a:rPr>
                <a:t>BERUFSORIENTIERUNG</a:t>
              </a:r>
              <a:endParaRPr sz="2400">
                <a:latin typeface="Calibri"/>
                <a:cs typeface="Calibri"/>
              </a:endParaRPr>
            </a:p>
          </p:txBody>
        </p:sp>
        <p:sp>
          <p:nvSpPr>
            <p:cNvPr id="17" name="object 17"/>
            <p:cNvSpPr txBox="1"/>
            <p:nvPr/>
          </p:nvSpPr>
          <p:spPr>
            <a:xfrm>
              <a:off x="6021958" y="6919875"/>
              <a:ext cx="4618102" cy="738664"/>
            </a:xfrm>
            <a:prstGeom prst="rect">
              <a:avLst/>
            </a:prstGeom>
          </p:spPr>
          <p:txBody>
            <a:bodyPr vert="horz" wrap="square" lIns="0" tIns="0" rIns="0" bIns="0" rtlCol="0">
              <a:spAutoFit/>
            </a:bodyPr>
            <a:lstStyle/>
            <a:p>
              <a:pPr marL="12700">
                <a:lnSpc>
                  <a:spcPct val="100000"/>
                </a:lnSpc>
              </a:pPr>
              <a:r>
                <a:rPr lang="de-DE" sz="2400" spc="204" dirty="0">
                  <a:solidFill>
                    <a:srgbClr val="B7274C"/>
                  </a:solidFill>
                  <a:latin typeface="Calibri"/>
                  <a:cs typeface="Calibri"/>
                </a:rPr>
                <a:t>INTERVIEW: AUSBILDUNGSLEITERIN</a:t>
              </a:r>
              <a:endParaRPr sz="2400">
                <a:latin typeface="Calibri"/>
                <a:cs typeface="Calibri"/>
              </a:endParaRPr>
            </a:p>
          </p:txBody>
        </p:sp>
        <p:sp>
          <p:nvSpPr>
            <p:cNvPr id="20" name="object 20"/>
            <p:cNvSpPr txBox="1"/>
            <p:nvPr/>
          </p:nvSpPr>
          <p:spPr>
            <a:xfrm>
              <a:off x="6037135" y="6070600"/>
              <a:ext cx="2381250" cy="1107996"/>
            </a:xfrm>
            <a:prstGeom prst="rect">
              <a:avLst/>
            </a:prstGeom>
          </p:spPr>
          <p:txBody>
            <a:bodyPr vert="horz" wrap="square" lIns="0" tIns="0" rIns="0" bIns="0" rtlCol="0">
              <a:spAutoFit/>
            </a:bodyPr>
            <a:lstStyle/>
            <a:p>
              <a:pPr marL="12700">
                <a:lnSpc>
                  <a:spcPct val="100000"/>
                </a:lnSpc>
              </a:pPr>
              <a:r>
                <a:rPr lang="de-DE" sz="2400" spc="55" dirty="0">
                  <a:solidFill>
                    <a:srgbClr val="B7274C"/>
                  </a:solidFill>
                  <a:latin typeface="Calibri"/>
                  <a:cs typeface="Calibri"/>
                </a:rPr>
                <a:t>DIE FACHOBERSCHULE</a:t>
              </a:r>
              <a:endParaRPr sz="2400">
                <a:latin typeface="Calibri"/>
                <a:cs typeface="Calibri"/>
              </a:endParaRPr>
            </a:p>
          </p:txBody>
        </p:sp>
        <p:sp>
          <p:nvSpPr>
            <p:cNvPr id="23" name="object 23"/>
            <p:cNvSpPr txBox="1"/>
            <p:nvPr/>
          </p:nvSpPr>
          <p:spPr>
            <a:xfrm>
              <a:off x="6024397" y="7672578"/>
              <a:ext cx="3655695" cy="738664"/>
            </a:xfrm>
            <a:prstGeom prst="rect">
              <a:avLst/>
            </a:prstGeom>
          </p:spPr>
          <p:txBody>
            <a:bodyPr vert="horz" wrap="square" lIns="0" tIns="0" rIns="0" bIns="0" rtlCol="0">
              <a:spAutoFit/>
            </a:bodyPr>
            <a:lstStyle/>
            <a:p>
              <a:pPr marL="12700">
                <a:lnSpc>
                  <a:spcPct val="100000"/>
                </a:lnSpc>
              </a:pPr>
              <a:r>
                <a:rPr lang="de-DE" sz="2400" spc="55" dirty="0">
                  <a:solidFill>
                    <a:srgbClr val="B7274C"/>
                  </a:solidFill>
                  <a:latin typeface="Calibri"/>
                  <a:cs typeface="Calibri"/>
                </a:rPr>
                <a:t>DIE PLUSPUNKTE AUF EINEN BLICK</a:t>
              </a:r>
              <a:endParaRPr sz="2400">
                <a:latin typeface="Calibri"/>
                <a:cs typeface="Calibri"/>
              </a:endParaRPr>
            </a:p>
          </p:txBody>
        </p:sp>
        <p:sp>
          <p:nvSpPr>
            <p:cNvPr id="26" name="object 26"/>
            <p:cNvSpPr/>
            <p:nvPr/>
          </p:nvSpPr>
          <p:spPr>
            <a:xfrm>
              <a:off x="5842000" y="2811195"/>
              <a:ext cx="64135" cy="469900"/>
            </a:xfrm>
            <a:custGeom>
              <a:avLst/>
              <a:gdLst/>
              <a:ahLst/>
              <a:cxnLst/>
              <a:rect l="l" t="t" r="r" b="b"/>
              <a:pathLst>
                <a:path w="64135" h="469900">
                  <a:moveTo>
                    <a:pt x="0" y="469900"/>
                  </a:moveTo>
                  <a:lnTo>
                    <a:pt x="63677" y="469900"/>
                  </a:lnTo>
                  <a:lnTo>
                    <a:pt x="63677" y="0"/>
                  </a:lnTo>
                  <a:lnTo>
                    <a:pt x="0" y="0"/>
                  </a:lnTo>
                  <a:lnTo>
                    <a:pt x="0" y="469900"/>
                  </a:lnTo>
                  <a:close/>
                </a:path>
              </a:pathLst>
            </a:custGeom>
            <a:solidFill>
              <a:srgbClr val="0076A4"/>
            </a:solidFill>
          </p:spPr>
          <p:txBody>
            <a:bodyPr wrap="square" lIns="0" tIns="0" rIns="0" bIns="0" rtlCol="0"/>
            <a:lstStyle/>
            <a:p>
              <a:endParaRPr sz="2400"/>
            </a:p>
          </p:txBody>
        </p:sp>
        <p:sp>
          <p:nvSpPr>
            <p:cNvPr id="27" name="object 27"/>
            <p:cNvSpPr/>
            <p:nvPr/>
          </p:nvSpPr>
          <p:spPr>
            <a:xfrm>
              <a:off x="5829300" y="1998395"/>
              <a:ext cx="64135" cy="469900"/>
            </a:xfrm>
            <a:custGeom>
              <a:avLst/>
              <a:gdLst/>
              <a:ahLst/>
              <a:cxnLst/>
              <a:rect l="l" t="t" r="r" b="b"/>
              <a:pathLst>
                <a:path w="64135" h="469900">
                  <a:moveTo>
                    <a:pt x="0" y="469900"/>
                  </a:moveTo>
                  <a:lnTo>
                    <a:pt x="63677" y="469900"/>
                  </a:lnTo>
                  <a:lnTo>
                    <a:pt x="63677" y="0"/>
                  </a:lnTo>
                  <a:lnTo>
                    <a:pt x="0" y="0"/>
                  </a:lnTo>
                  <a:lnTo>
                    <a:pt x="0" y="469900"/>
                  </a:lnTo>
                  <a:close/>
                </a:path>
              </a:pathLst>
            </a:custGeom>
            <a:solidFill>
              <a:srgbClr val="0076A4"/>
            </a:solidFill>
          </p:spPr>
          <p:txBody>
            <a:bodyPr wrap="square" lIns="0" tIns="0" rIns="0" bIns="0" rtlCol="0"/>
            <a:lstStyle/>
            <a:p>
              <a:endParaRPr sz="2400"/>
            </a:p>
          </p:txBody>
        </p:sp>
        <p:sp>
          <p:nvSpPr>
            <p:cNvPr id="28" name="object 28"/>
            <p:cNvSpPr/>
            <p:nvPr/>
          </p:nvSpPr>
          <p:spPr>
            <a:xfrm>
              <a:off x="5826760" y="6832600"/>
              <a:ext cx="64135" cy="469900"/>
            </a:xfrm>
            <a:custGeom>
              <a:avLst/>
              <a:gdLst/>
              <a:ahLst/>
              <a:cxnLst/>
              <a:rect l="l" t="t" r="r" b="b"/>
              <a:pathLst>
                <a:path w="64135" h="469900">
                  <a:moveTo>
                    <a:pt x="0" y="469900"/>
                  </a:moveTo>
                  <a:lnTo>
                    <a:pt x="63677" y="469900"/>
                  </a:lnTo>
                  <a:lnTo>
                    <a:pt x="63677" y="0"/>
                  </a:lnTo>
                  <a:lnTo>
                    <a:pt x="0" y="0"/>
                  </a:lnTo>
                  <a:lnTo>
                    <a:pt x="0" y="469900"/>
                  </a:lnTo>
                  <a:close/>
                </a:path>
              </a:pathLst>
            </a:custGeom>
            <a:solidFill>
              <a:srgbClr val="F36F21"/>
            </a:solidFill>
          </p:spPr>
          <p:txBody>
            <a:bodyPr wrap="square" lIns="0" tIns="0" rIns="0" bIns="0" rtlCol="0"/>
            <a:lstStyle/>
            <a:p>
              <a:endParaRPr sz="2400"/>
            </a:p>
          </p:txBody>
        </p:sp>
        <p:sp>
          <p:nvSpPr>
            <p:cNvPr id="29" name="object 29"/>
            <p:cNvSpPr/>
            <p:nvPr/>
          </p:nvSpPr>
          <p:spPr>
            <a:xfrm>
              <a:off x="5842000" y="3547795"/>
              <a:ext cx="64135" cy="469900"/>
            </a:xfrm>
            <a:custGeom>
              <a:avLst/>
              <a:gdLst/>
              <a:ahLst/>
              <a:cxnLst/>
              <a:rect l="l" t="t" r="r" b="b"/>
              <a:pathLst>
                <a:path w="64135" h="469900">
                  <a:moveTo>
                    <a:pt x="0" y="469899"/>
                  </a:moveTo>
                  <a:lnTo>
                    <a:pt x="63677" y="469899"/>
                  </a:lnTo>
                  <a:lnTo>
                    <a:pt x="63677" y="0"/>
                  </a:lnTo>
                  <a:lnTo>
                    <a:pt x="0" y="0"/>
                  </a:lnTo>
                  <a:lnTo>
                    <a:pt x="0" y="469899"/>
                  </a:lnTo>
                  <a:close/>
                </a:path>
              </a:pathLst>
            </a:custGeom>
            <a:solidFill>
              <a:srgbClr val="187D36"/>
            </a:solidFill>
          </p:spPr>
          <p:txBody>
            <a:bodyPr wrap="square" lIns="0" tIns="0" rIns="0" bIns="0" rtlCol="0"/>
            <a:lstStyle/>
            <a:p>
              <a:endParaRPr sz="2400"/>
            </a:p>
          </p:txBody>
        </p:sp>
        <p:sp>
          <p:nvSpPr>
            <p:cNvPr id="30" name="object 30"/>
            <p:cNvSpPr/>
            <p:nvPr/>
          </p:nvSpPr>
          <p:spPr>
            <a:xfrm>
              <a:off x="5842000" y="5988126"/>
              <a:ext cx="64135" cy="469900"/>
            </a:xfrm>
            <a:custGeom>
              <a:avLst/>
              <a:gdLst/>
              <a:ahLst/>
              <a:cxnLst/>
              <a:rect l="l" t="t" r="r" b="b"/>
              <a:pathLst>
                <a:path w="64135" h="469900">
                  <a:moveTo>
                    <a:pt x="0" y="469900"/>
                  </a:moveTo>
                  <a:lnTo>
                    <a:pt x="63677" y="469900"/>
                  </a:lnTo>
                  <a:lnTo>
                    <a:pt x="63677" y="0"/>
                  </a:lnTo>
                  <a:lnTo>
                    <a:pt x="0" y="0"/>
                  </a:lnTo>
                  <a:lnTo>
                    <a:pt x="0" y="469900"/>
                  </a:lnTo>
                  <a:close/>
                </a:path>
              </a:pathLst>
            </a:custGeom>
            <a:solidFill>
              <a:srgbClr val="0076A4"/>
            </a:solidFill>
          </p:spPr>
          <p:txBody>
            <a:bodyPr wrap="square" lIns="0" tIns="0" rIns="0" bIns="0" rtlCol="0"/>
            <a:lstStyle/>
            <a:p>
              <a:endParaRPr sz="2400"/>
            </a:p>
          </p:txBody>
        </p:sp>
        <p:sp>
          <p:nvSpPr>
            <p:cNvPr id="31" name="object 31"/>
            <p:cNvSpPr/>
            <p:nvPr/>
          </p:nvSpPr>
          <p:spPr>
            <a:xfrm>
              <a:off x="5842000" y="4373295"/>
              <a:ext cx="64135" cy="469900"/>
            </a:xfrm>
            <a:custGeom>
              <a:avLst/>
              <a:gdLst/>
              <a:ahLst/>
              <a:cxnLst/>
              <a:rect l="l" t="t" r="r" b="b"/>
              <a:pathLst>
                <a:path w="64135" h="469900">
                  <a:moveTo>
                    <a:pt x="0" y="469900"/>
                  </a:moveTo>
                  <a:lnTo>
                    <a:pt x="63677" y="469900"/>
                  </a:lnTo>
                  <a:lnTo>
                    <a:pt x="63677" y="0"/>
                  </a:lnTo>
                  <a:lnTo>
                    <a:pt x="0" y="0"/>
                  </a:lnTo>
                  <a:lnTo>
                    <a:pt x="0" y="469900"/>
                  </a:lnTo>
                  <a:close/>
                </a:path>
              </a:pathLst>
            </a:custGeom>
            <a:solidFill>
              <a:srgbClr val="187D36"/>
            </a:solidFill>
          </p:spPr>
          <p:txBody>
            <a:bodyPr wrap="square" lIns="0" tIns="0" rIns="0" bIns="0" rtlCol="0"/>
            <a:lstStyle/>
            <a:p>
              <a:endParaRPr sz="2400"/>
            </a:p>
          </p:txBody>
        </p:sp>
        <p:sp>
          <p:nvSpPr>
            <p:cNvPr id="32" name="object 32"/>
            <p:cNvSpPr/>
            <p:nvPr/>
          </p:nvSpPr>
          <p:spPr>
            <a:xfrm>
              <a:off x="5829300" y="5160695"/>
              <a:ext cx="64135" cy="469900"/>
            </a:xfrm>
            <a:custGeom>
              <a:avLst/>
              <a:gdLst/>
              <a:ahLst/>
              <a:cxnLst/>
              <a:rect l="l" t="t" r="r" b="b"/>
              <a:pathLst>
                <a:path w="64135" h="469900">
                  <a:moveTo>
                    <a:pt x="0" y="469900"/>
                  </a:moveTo>
                  <a:lnTo>
                    <a:pt x="63677" y="469900"/>
                  </a:lnTo>
                  <a:lnTo>
                    <a:pt x="63677" y="0"/>
                  </a:lnTo>
                  <a:lnTo>
                    <a:pt x="0" y="0"/>
                  </a:lnTo>
                  <a:lnTo>
                    <a:pt x="0" y="469900"/>
                  </a:lnTo>
                  <a:close/>
                </a:path>
              </a:pathLst>
            </a:custGeom>
            <a:solidFill>
              <a:srgbClr val="B7274C"/>
            </a:solidFill>
          </p:spPr>
          <p:txBody>
            <a:bodyPr wrap="square" lIns="0" tIns="0" rIns="0" bIns="0" rtlCol="0"/>
            <a:lstStyle/>
            <a:p>
              <a:endParaRPr sz="2400"/>
            </a:p>
          </p:txBody>
        </p:sp>
        <p:sp>
          <p:nvSpPr>
            <p:cNvPr id="35" name="object 35"/>
            <p:cNvSpPr/>
            <p:nvPr/>
          </p:nvSpPr>
          <p:spPr>
            <a:xfrm>
              <a:off x="5829300" y="7578800"/>
              <a:ext cx="64135" cy="469900"/>
            </a:xfrm>
            <a:custGeom>
              <a:avLst/>
              <a:gdLst/>
              <a:ahLst/>
              <a:cxnLst/>
              <a:rect l="l" t="t" r="r" b="b"/>
              <a:pathLst>
                <a:path w="64135" h="469900">
                  <a:moveTo>
                    <a:pt x="0" y="469900"/>
                  </a:moveTo>
                  <a:lnTo>
                    <a:pt x="63677" y="469900"/>
                  </a:lnTo>
                  <a:lnTo>
                    <a:pt x="63677" y="0"/>
                  </a:lnTo>
                  <a:lnTo>
                    <a:pt x="0" y="0"/>
                  </a:lnTo>
                  <a:lnTo>
                    <a:pt x="0" y="469900"/>
                  </a:lnTo>
                  <a:close/>
                </a:path>
              </a:pathLst>
            </a:custGeom>
            <a:solidFill>
              <a:srgbClr val="B7274C"/>
            </a:solidFill>
          </p:spPr>
          <p:txBody>
            <a:bodyPr wrap="square" lIns="0" tIns="0" rIns="0" bIns="0" rtlCol="0"/>
            <a:lstStyle/>
            <a:p>
              <a:endParaRPr sz="2400"/>
            </a:p>
          </p:txBody>
        </p:sp>
      </p:grpSp>
      <p:sp>
        <p:nvSpPr>
          <p:cNvPr id="37" name="object 37"/>
          <p:cNvSpPr txBox="1"/>
          <p:nvPr/>
        </p:nvSpPr>
        <p:spPr>
          <a:xfrm>
            <a:off x="1611299" y="9334500"/>
            <a:ext cx="1792301" cy="423193"/>
          </a:xfrm>
          <a:prstGeom prst="rect">
            <a:avLst/>
          </a:prstGeom>
        </p:spPr>
        <p:txBody>
          <a:bodyPr vert="horz" wrap="square" lIns="0" tIns="0" rIns="0" bIns="0" rtlCol="0">
            <a:spAutoFit/>
          </a:bodyPr>
          <a:lstStyle/>
          <a:p>
            <a:pPr marL="12700">
              <a:lnSpc>
                <a:spcPts val="3329"/>
              </a:lnSpc>
            </a:pPr>
            <a:r>
              <a:rPr lang="de-DE" sz="3400" b="0" spc="204" dirty="0">
                <a:solidFill>
                  <a:srgbClr val="B7274C"/>
                </a:solidFill>
                <a:latin typeface="Calibri Light"/>
                <a:cs typeface="Calibri Light"/>
              </a:rPr>
              <a:t>INHALT</a:t>
            </a:r>
            <a:endParaRPr sz="3400">
              <a:latin typeface="Calibri Light"/>
              <a:cs typeface="Calibri Ligh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7" name="Gruppieren 196"/>
          <p:cNvGrpSpPr/>
          <p:nvPr/>
        </p:nvGrpSpPr>
        <p:grpSpPr>
          <a:xfrm>
            <a:off x="1295400" y="326542"/>
            <a:ext cx="13655839" cy="9365848"/>
            <a:chOff x="1295400" y="326542"/>
            <a:chExt cx="13655839" cy="9365848"/>
          </a:xfrm>
        </p:grpSpPr>
        <p:grpSp>
          <p:nvGrpSpPr>
            <p:cNvPr id="193" name="Gruppieren 192"/>
            <p:cNvGrpSpPr/>
            <p:nvPr/>
          </p:nvGrpSpPr>
          <p:grpSpPr>
            <a:xfrm>
              <a:off x="1295400" y="326542"/>
              <a:ext cx="13655839" cy="9365848"/>
              <a:chOff x="1295400" y="326542"/>
              <a:chExt cx="13655839" cy="9365848"/>
            </a:xfrm>
          </p:grpSpPr>
          <p:sp>
            <p:nvSpPr>
              <p:cNvPr id="2" name="object 2"/>
              <p:cNvSpPr/>
              <p:nvPr/>
            </p:nvSpPr>
            <p:spPr>
              <a:xfrm>
                <a:off x="4746434" y="6669417"/>
                <a:ext cx="5513705" cy="335280"/>
              </a:xfrm>
              <a:custGeom>
                <a:avLst/>
                <a:gdLst/>
                <a:ahLst/>
                <a:cxnLst/>
                <a:rect l="l" t="t" r="r" b="b"/>
                <a:pathLst>
                  <a:path w="5513705" h="335279">
                    <a:moveTo>
                      <a:pt x="5412562" y="0"/>
                    </a:moveTo>
                    <a:lnTo>
                      <a:pt x="100583" y="0"/>
                    </a:lnTo>
                    <a:lnTo>
                      <a:pt x="42433" y="1571"/>
                    </a:lnTo>
                    <a:lnTo>
                      <a:pt x="12572" y="12572"/>
                    </a:lnTo>
                    <a:lnTo>
                      <a:pt x="1571" y="42433"/>
                    </a:lnTo>
                    <a:lnTo>
                      <a:pt x="0" y="100583"/>
                    </a:lnTo>
                    <a:lnTo>
                      <a:pt x="0" y="234695"/>
                    </a:lnTo>
                    <a:lnTo>
                      <a:pt x="1571" y="292846"/>
                    </a:lnTo>
                    <a:lnTo>
                      <a:pt x="12573" y="322706"/>
                    </a:lnTo>
                    <a:lnTo>
                      <a:pt x="42433" y="333708"/>
                    </a:lnTo>
                    <a:lnTo>
                      <a:pt x="100583" y="335279"/>
                    </a:lnTo>
                    <a:lnTo>
                      <a:pt x="5412562" y="335279"/>
                    </a:lnTo>
                    <a:lnTo>
                      <a:pt x="5470712" y="333708"/>
                    </a:lnTo>
                    <a:lnTo>
                      <a:pt x="5500573" y="322706"/>
                    </a:lnTo>
                    <a:lnTo>
                      <a:pt x="5511574" y="292846"/>
                    </a:lnTo>
                    <a:lnTo>
                      <a:pt x="5513146" y="234695"/>
                    </a:lnTo>
                    <a:lnTo>
                      <a:pt x="5513146" y="100583"/>
                    </a:lnTo>
                    <a:lnTo>
                      <a:pt x="5511574" y="42433"/>
                    </a:lnTo>
                    <a:lnTo>
                      <a:pt x="5500573" y="12572"/>
                    </a:lnTo>
                    <a:lnTo>
                      <a:pt x="5470712" y="1571"/>
                    </a:lnTo>
                    <a:lnTo>
                      <a:pt x="5412562" y="0"/>
                    </a:lnTo>
                    <a:close/>
                  </a:path>
                </a:pathLst>
              </a:custGeom>
              <a:solidFill>
                <a:srgbClr val="FBB88B"/>
              </a:solidFill>
            </p:spPr>
            <p:txBody>
              <a:bodyPr wrap="square" lIns="0" tIns="0" rIns="0" bIns="0" rtlCol="0"/>
              <a:lstStyle/>
              <a:p>
                <a:endParaRPr/>
              </a:p>
            </p:txBody>
          </p:sp>
          <p:sp>
            <p:nvSpPr>
              <p:cNvPr id="3" name="object 3"/>
              <p:cNvSpPr/>
              <p:nvPr/>
            </p:nvSpPr>
            <p:spPr>
              <a:xfrm>
                <a:off x="4746434" y="6250304"/>
                <a:ext cx="5545455" cy="335280"/>
              </a:xfrm>
              <a:custGeom>
                <a:avLst/>
                <a:gdLst/>
                <a:ahLst/>
                <a:cxnLst/>
                <a:rect l="l" t="t" r="r" b="b"/>
                <a:pathLst>
                  <a:path w="5545455" h="335279">
                    <a:moveTo>
                      <a:pt x="5444845" y="0"/>
                    </a:moveTo>
                    <a:lnTo>
                      <a:pt x="100584" y="0"/>
                    </a:lnTo>
                    <a:lnTo>
                      <a:pt x="42433" y="1571"/>
                    </a:lnTo>
                    <a:lnTo>
                      <a:pt x="12572" y="12572"/>
                    </a:lnTo>
                    <a:lnTo>
                      <a:pt x="1571" y="42433"/>
                    </a:lnTo>
                    <a:lnTo>
                      <a:pt x="0" y="100584"/>
                    </a:lnTo>
                    <a:lnTo>
                      <a:pt x="0" y="234696"/>
                    </a:lnTo>
                    <a:lnTo>
                      <a:pt x="1571" y="292846"/>
                    </a:lnTo>
                    <a:lnTo>
                      <a:pt x="12573" y="322706"/>
                    </a:lnTo>
                    <a:lnTo>
                      <a:pt x="42433" y="333708"/>
                    </a:lnTo>
                    <a:lnTo>
                      <a:pt x="100584" y="335280"/>
                    </a:lnTo>
                    <a:lnTo>
                      <a:pt x="5444845" y="335280"/>
                    </a:lnTo>
                    <a:lnTo>
                      <a:pt x="5502995" y="333708"/>
                    </a:lnTo>
                    <a:lnTo>
                      <a:pt x="5532856" y="322707"/>
                    </a:lnTo>
                    <a:lnTo>
                      <a:pt x="5543857" y="292846"/>
                    </a:lnTo>
                    <a:lnTo>
                      <a:pt x="5545429" y="234696"/>
                    </a:lnTo>
                    <a:lnTo>
                      <a:pt x="5545429" y="100584"/>
                    </a:lnTo>
                    <a:lnTo>
                      <a:pt x="5543857" y="42433"/>
                    </a:lnTo>
                    <a:lnTo>
                      <a:pt x="5532856" y="12573"/>
                    </a:lnTo>
                    <a:lnTo>
                      <a:pt x="5502995" y="1571"/>
                    </a:lnTo>
                    <a:lnTo>
                      <a:pt x="5444845" y="0"/>
                    </a:lnTo>
                    <a:close/>
                  </a:path>
                </a:pathLst>
              </a:custGeom>
              <a:solidFill>
                <a:srgbClr val="FBB88B"/>
              </a:solidFill>
            </p:spPr>
            <p:txBody>
              <a:bodyPr wrap="square" lIns="0" tIns="0" rIns="0" bIns="0" rtlCol="0"/>
              <a:lstStyle/>
              <a:p>
                <a:endParaRPr/>
              </a:p>
            </p:txBody>
          </p:sp>
          <p:sp>
            <p:nvSpPr>
              <p:cNvPr id="4" name="object 4"/>
              <p:cNvSpPr/>
              <p:nvPr/>
            </p:nvSpPr>
            <p:spPr>
              <a:xfrm>
                <a:off x="4746434" y="5839586"/>
                <a:ext cx="5545455" cy="335280"/>
              </a:xfrm>
              <a:custGeom>
                <a:avLst/>
                <a:gdLst/>
                <a:ahLst/>
                <a:cxnLst/>
                <a:rect l="l" t="t" r="r" b="b"/>
                <a:pathLst>
                  <a:path w="5545455" h="335279">
                    <a:moveTo>
                      <a:pt x="5444845" y="0"/>
                    </a:moveTo>
                    <a:lnTo>
                      <a:pt x="100584" y="0"/>
                    </a:lnTo>
                    <a:lnTo>
                      <a:pt x="42433" y="1571"/>
                    </a:lnTo>
                    <a:lnTo>
                      <a:pt x="12572" y="12572"/>
                    </a:lnTo>
                    <a:lnTo>
                      <a:pt x="1571" y="42433"/>
                    </a:lnTo>
                    <a:lnTo>
                      <a:pt x="0" y="100584"/>
                    </a:lnTo>
                    <a:lnTo>
                      <a:pt x="0" y="234696"/>
                    </a:lnTo>
                    <a:lnTo>
                      <a:pt x="1571" y="292846"/>
                    </a:lnTo>
                    <a:lnTo>
                      <a:pt x="12573" y="322706"/>
                    </a:lnTo>
                    <a:lnTo>
                      <a:pt x="42433" y="333708"/>
                    </a:lnTo>
                    <a:lnTo>
                      <a:pt x="100584" y="335280"/>
                    </a:lnTo>
                    <a:lnTo>
                      <a:pt x="5444845" y="335280"/>
                    </a:lnTo>
                    <a:lnTo>
                      <a:pt x="5502995" y="333708"/>
                    </a:lnTo>
                    <a:lnTo>
                      <a:pt x="5532856" y="322707"/>
                    </a:lnTo>
                    <a:lnTo>
                      <a:pt x="5543857" y="292846"/>
                    </a:lnTo>
                    <a:lnTo>
                      <a:pt x="5545429" y="234696"/>
                    </a:lnTo>
                    <a:lnTo>
                      <a:pt x="5545429" y="100584"/>
                    </a:lnTo>
                    <a:lnTo>
                      <a:pt x="5543857" y="42433"/>
                    </a:lnTo>
                    <a:lnTo>
                      <a:pt x="5532856" y="12573"/>
                    </a:lnTo>
                    <a:lnTo>
                      <a:pt x="5502995" y="1571"/>
                    </a:lnTo>
                    <a:lnTo>
                      <a:pt x="5444845" y="0"/>
                    </a:lnTo>
                    <a:close/>
                  </a:path>
                </a:pathLst>
              </a:custGeom>
              <a:solidFill>
                <a:srgbClr val="FBB88B"/>
              </a:solidFill>
            </p:spPr>
            <p:txBody>
              <a:bodyPr wrap="square" lIns="0" tIns="0" rIns="0" bIns="0" rtlCol="0"/>
              <a:lstStyle/>
              <a:p>
                <a:endParaRPr/>
              </a:p>
            </p:txBody>
          </p:sp>
          <p:sp>
            <p:nvSpPr>
              <p:cNvPr id="5" name="object 5"/>
              <p:cNvSpPr/>
              <p:nvPr/>
            </p:nvSpPr>
            <p:spPr>
              <a:xfrm>
                <a:off x="4746434" y="5420486"/>
                <a:ext cx="5545455" cy="335280"/>
              </a:xfrm>
              <a:custGeom>
                <a:avLst/>
                <a:gdLst/>
                <a:ahLst/>
                <a:cxnLst/>
                <a:rect l="l" t="t" r="r" b="b"/>
                <a:pathLst>
                  <a:path w="5545455" h="335279">
                    <a:moveTo>
                      <a:pt x="5444845" y="0"/>
                    </a:moveTo>
                    <a:lnTo>
                      <a:pt x="100584" y="0"/>
                    </a:lnTo>
                    <a:lnTo>
                      <a:pt x="42433" y="1571"/>
                    </a:lnTo>
                    <a:lnTo>
                      <a:pt x="12572" y="12572"/>
                    </a:lnTo>
                    <a:lnTo>
                      <a:pt x="1571" y="42433"/>
                    </a:lnTo>
                    <a:lnTo>
                      <a:pt x="0" y="100584"/>
                    </a:lnTo>
                    <a:lnTo>
                      <a:pt x="0" y="234696"/>
                    </a:lnTo>
                    <a:lnTo>
                      <a:pt x="1571" y="292846"/>
                    </a:lnTo>
                    <a:lnTo>
                      <a:pt x="12573" y="322706"/>
                    </a:lnTo>
                    <a:lnTo>
                      <a:pt x="42433" y="333708"/>
                    </a:lnTo>
                    <a:lnTo>
                      <a:pt x="100584" y="335280"/>
                    </a:lnTo>
                    <a:lnTo>
                      <a:pt x="5444845" y="335280"/>
                    </a:lnTo>
                    <a:lnTo>
                      <a:pt x="5502995" y="333708"/>
                    </a:lnTo>
                    <a:lnTo>
                      <a:pt x="5532856" y="322707"/>
                    </a:lnTo>
                    <a:lnTo>
                      <a:pt x="5543857" y="292846"/>
                    </a:lnTo>
                    <a:lnTo>
                      <a:pt x="5545429" y="234696"/>
                    </a:lnTo>
                    <a:lnTo>
                      <a:pt x="5545429" y="100584"/>
                    </a:lnTo>
                    <a:lnTo>
                      <a:pt x="5543857" y="42433"/>
                    </a:lnTo>
                    <a:lnTo>
                      <a:pt x="5532856" y="12573"/>
                    </a:lnTo>
                    <a:lnTo>
                      <a:pt x="5502995" y="1571"/>
                    </a:lnTo>
                    <a:lnTo>
                      <a:pt x="5444845" y="0"/>
                    </a:lnTo>
                    <a:close/>
                  </a:path>
                </a:pathLst>
              </a:custGeom>
              <a:solidFill>
                <a:srgbClr val="FBB88B"/>
              </a:solidFill>
            </p:spPr>
            <p:txBody>
              <a:bodyPr wrap="square" lIns="0" tIns="0" rIns="0" bIns="0" rtlCol="0"/>
              <a:lstStyle/>
              <a:p>
                <a:endParaRPr/>
              </a:p>
            </p:txBody>
          </p:sp>
          <p:sp>
            <p:nvSpPr>
              <p:cNvPr id="6" name="object 6"/>
              <p:cNvSpPr/>
              <p:nvPr/>
            </p:nvSpPr>
            <p:spPr>
              <a:xfrm>
                <a:off x="4746434" y="4825339"/>
                <a:ext cx="5545455" cy="335915"/>
              </a:xfrm>
              <a:custGeom>
                <a:avLst/>
                <a:gdLst/>
                <a:ahLst/>
                <a:cxnLst/>
                <a:rect l="l" t="t" r="r" b="b"/>
                <a:pathLst>
                  <a:path w="5545455" h="335914">
                    <a:moveTo>
                      <a:pt x="5444845" y="0"/>
                    </a:moveTo>
                    <a:lnTo>
                      <a:pt x="100584" y="0"/>
                    </a:lnTo>
                    <a:lnTo>
                      <a:pt x="42433" y="1571"/>
                    </a:lnTo>
                    <a:lnTo>
                      <a:pt x="12572" y="12572"/>
                    </a:lnTo>
                    <a:lnTo>
                      <a:pt x="1571" y="42433"/>
                    </a:lnTo>
                    <a:lnTo>
                      <a:pt x="0" y="100584"/>
                    </a:lnTo>
                    <a:lnTo>
                      <a:pt x="0" y="234696"/>
                    </a:lnTo>
                    <a:lnTo>
                      <a:pt x="1571" y="292853"/>
                    </a:lnTo>
                    <a:lnTo>
                      <a:pt x="12573" y="322718"/>
                    </a:lnTo>
                    <a:lnTo>
                      <a:pt x="42433" y="333720"/>
                    </a:lnTo>
                    <a:lnTo>
                      <a:pt x="100584" y="335292"/>
                    </a:lnTo>
                    <a:lnTo>
                      <a:pt x="5444845" y="335292"/>
                    </a:lnTo>
                    <a:lnTo>
                      <a:pt x="5502995" y="333720"/>
                    </a:lnTo>
                    <a:lnTo>
                      <a:pt x="5532856" y="322718"/>
                    </a:lnTo>
                    <a:lnTo>
                      <a:pt x="5543857" y="292853"/>
                    </a:lnTo>
                    <a:lnTo>
                      <a:pt x="5545429" y="234696"/>
                    </a:lnTo>
                    <a:lnTo>
                      <a:pt x="5545429" y="100584"/>
                    </a:lnTo>
                    <a:lnTo>
                      <a:pt x="5543857" y="42433"/>
                    </a:lnTo>
                    <a:lnTo>
                      <a:pt x="5532856" y="12573"/>
                    </a:lnTo>
                    <a:lnTo>
                      <a:pt x="5502995" y="1571"/>
                    </a:lnTo>
                    <a:lnTo>
                      <a:pt x="5444845" y="0"/>
                    </a:lnTo>
                    <a:close/>
                  </a:path>
                </a:pathLst>
              </a:custGeom>
              <a:solidFill>
                <a:srgbClr val="9EBBD4"/>
              </a:solidFill>
            </p:spPr>
            <p:txBody>
              <a:bodyPr wrap="square" lIns="0" tIns="0" rIns="0" bIns="0" rtlCol="0"/>
              <a:lstStyle/>
              <a:p>
                <a:endParaRPr/>
              </a:p>
            </p:txBody>
          </p:sp>
          <p:sp>
            <p:nvSpPr>
              <p:cNvPr id="7" name="object 7"/>
              <p:cNvSpPr/>
              <p:nvPr/>
            </p:nvSpPr>
            <p:spPr>
              <a:xfrm>
                <a:off x="4746434" y="4414621"/>
                <a:ext cx="5545455" cy="335915"/>
              </a:xfrm>
              <a:custGeom>
                <a:avLst/>
                <a:gdLst/>
                <a:ahLst/>
                <a:cxnLst/>
                <a:rect l="l" t="t" r="r" b="b"/>
                <a:pathLst>
                  <a:path w="5545455" h="335914">
                    <a:moveTo>
                      <a:pt x="5444845" y="0"/>
                    </a:moveTo>
                    <a:lnTo>
                      <a:pt x="100584" y="0"/>
                    </a:lnTo>
                    <a:lnTo>
                      <a:pt x="42433" y="1571"/>
                    </a:lnTo>
                    <a:lnTo>
                      <a:pt x="12572" y="12572"/>
                    </a:lnTo>
                    <a:lnTo>
                      <a:pt x="1571" y="42433"/>
                    </a:lnTo>
                    <a:lnTo>
                      <a:pt x="0" y="100584"/>
                    </a:lnTo>
                    <a:lnTo>
                      <a:pt x="0" y="234696"/>
                    </a:lnTo>
                    <a:lnTo>
                      <a:pt x="1571" y="292853"/>
                    </a:lnTo>
                    <a:lnTo>
                      <a:pt x="12573" y="322718"/>
                    </a:lnTo>
                    <a:lnTo>
                      <a:pt x="42433" y="333720"/>
                    </a:lnTo>
                    <a:lnTo>
                      <a:pt x="100584" y="335292"/>
                    </a:lnTo>
                    <a:lnTo>
                      <a:pt x="5444845" y="335292"/>
                    </a:lnTo>
                    <a:lnTo>
                      <a:pt x="5502995" y="333720"/>
                    </a:lnTo>
                    <a:lnTo>
                      <a:pt x="5532856" y="322718"/>
                    </a:lnTo>
                    <a:lnTo>
                      <a:pt x="5543857" y="292853"/>
                    </a:lnTo>
                    <a:lnTo>
                      <a:pt x="5545429" y="234696"/>
                    </a:lnTo>
                    <a:lnTo>
                      <a:pt x="5545429" y="100584"/>
                    </a:lnTo>
                    <a:lnTo>
                      <a:pt x="5543857" y="42433"/>
                    </a:lnTo>
                    <a:lnTo>
                      <a:pt x="5532856" y="12573"/>
                    </a:lnTo>
                    <a:lnTo>
                      <a:pt x="5502995" y="1571"/>
                    </a:lnTo>
                    <a:lnTo>
                      <a:pt x="5444845" y="0"/>
                    </a:lnTo>
                    <a:close/>
                  </a:path>
                </a:pathLst>
              </a:custGeom>
              <a:solidFill>
                <a:srgbClr val="9EBBD4"/>
              </a:solidFill>
            </p:spPr>
            <p:txBody>
              <a:bodyPr wrap="square" lIns="0" tIns="0" rIns="0" bIns="0" rtlCol="0"/>
              <a:lstStyle/>
              <a:p>
                <a:endParaRPr/>
              </a:p>
            </p:txBody>
          </p:sp>
          <p:sp>
            <p:nvSpPr>
              <p:cNvPr id="8" name="object 8"/>
              <p:cNvSpPr/>
              <p:nvPr/>
            </p:nvSpPr>
            <p:spPr>
              <a:xfrm>
                <a:off x="4746434" y="3995521"/>
                <a:ext cx="5545455" cy="335280"/>
              </a:xfrm>
              <a:custGeom>
                <a:avLst/>
                <a:gdLst/>
                <a:ahLst/>
                <a:cxnLst/>
                <a:rect l="l" t="t" r="r" b="b"/>
                <a:pathLst>
                  <a:path w="5545455" h="335279">
                    <a:moveTo>
                      <a:pt x="5444845" y="0"/>
                    </a:moveTo>
                    <a:lnTo>
                      <a:pt x="100584" y="0"/>
                    </a:lnTo>
                    <a:lnTo>
                      <a:pt x="42433" y="1571"/>
                    </a:lnTo>
                    <a:lnTo>
                      <a:pt x="12572" y="12572"/>
                    </a:lnTo>
                    <a:lnTo>
                      <a:pt x="1571" y="42433"/>
                    </a:lnTo>
                    <a:lnTo>
                      <a:pt x="0" y="100584"/>
                    </a:lnTo>
                    <a:lnTo>
                      <a:pt x="0" y="234696"/>
                    </a:lnTo>
                    <a:lnTo>
                      <a:pt x="1571" y="292846"/>
                    </a:lnTo>
                    <a:lnTo>
                      <a:pt x="12573" y="322706"/>
                    </a:lnTo>
                    <a:lnTo>
                      <a:pt x="42433" y="333708"/>
                    </a:lnTo>
                    <a:lnTo>
                      <a:pt x="100584" y="335280"/>
                    </a:lnTo>
                    <a:lnTo>
                      <a:pt x="5444845" y="335280"/>
                    </a:lnTo>
                    <a:lnTo>
                      <a:pt x="5502995" y="333708"/>
                    </a:lnTo>
                    <a:lnTo>
                      <a:pt x="5532856" y="322707"/>
                    </a:lnTo>
                    <a:lnTo>
                      <a:pt x="5543857" y="292846"/>
                    </a:lnTo>
                    <a:lnTo>
                      <a:pt x="5545429" y="234696"/>
                    </a:lnTo>
                    <a:lnTo>
                      <a:pt x="5545429" y="100584"/>
                    </a:lnTo>
                    <a:lnTo>
                      <a:pt x="5543857" y="42433"/>
                    </a:lnTo>
                    <a:lnTo>
                      <a:pt x="5532856" y="12573"/>
                    </a:lnTo>
                    <a:lnTo>
                      <a:pt x="5502995" y="1571"/>
                    </a:lnTo>
                    <a:lnTo>
                      <a:pt x="5444845" y="0"/>
                    </a:lnTo>
                    <a:close/>
                  </a:path>
                </a:pathLst>
              </a:custGeom>
              <a:solidFill>
                <a:srgbClr val="9EBBD4"/>
              </a:solidFill>
            </p:spPr>
            <p:txBody>
              <a:bodyPr wrap="square" lIns="0" tIns="0" rIns="0" bIns="0" rtlCol="0"/>
              <a:lstStyle/>
              <a:p>
                <a:endParaRPr/>
              </a:p>
            </p:txBody>
          </p:sp>
          <p:sp>
            <p:nvSpPr>
              <p:cNvPr id="9" name="object 9"/>
              <p:cNvSpPr/>
              <p:nvPr/>
            </p:nvSpPr>
            <p:spPr>
              <a:xfrm>
                <a:off x="4746434" y="3584803"/>
                <a:ext cx="5545455" cy="335280"/>
              </a:xfrm>
              <a:custGeom>
                <a:avLst/>
                <a:gdLst/>
                <a:ahLst/>
                <a:cxnLst/>
                <a:rect l="l" t="t" r="r" b="b"/>
                <a:pathLst>
                  <a:path w="5545455" h="335279">
                    <a:moveTo>
                      <a:pt x="5444845" y="0"/>
                    </a:moveTo>
                    <a:lnTo>
                      <a:pt x="100584" y="0"/>
                    </a:lnTo>
                    <a:lnTo>
                      <a:pt x="42433" y="1571"/>
                    </a:lnTo>
                    <a:lnTo>
                      <a:pt x="12572" y="12572"/>
                    </a:lnTo>
                    <a:lnTo>
                      <a:pt x="1571" y="42433"/>
                    </a:lnTo>
                    <a:lnTo>
                      <a:pt x="0" y="100584"/>
                    </a:lnTo>
                    <a:lnTo>
                      <a:pt x="0" y="234696"/>
                    </a:lnTo>
                    <a:lnTo>
                      <a:pt x="1571" y="292846"/>
                    </a:lnTo>
                    <a:lnTo>
                      <a:pt x="12573" y="322706"/>
                    </a:lnTo>
                    <a:lnTo>
                      <a:pt x="42433" y="333708"/>
                    </a:lnTo>
                    <a:lnTo>
                      <a:pt x="100584" y="335280"/>
                    </a:lnTo>
                    <a:lnTo>
                      <a:pt x="5444845" y="335280"/>
                    </a:lnTo>
                    <a:lnTo>
                      <a:pt x="5502995" y="333708"/>
                    </a:lnTo>
                    <a:lnTo>
                      <a:pt x="5532856" y="322707"/>
                    </a:lnTo>
                    <a:lnTo>
                      <a:pt x="5543857" y="292846"/>
                    </a:lnTo>
                    <a:lnTo>
                      <a:pt x="5545429" y="234696"/>
                    </a:lnTo>
                    <a:lnTo>
                      <a:pt x="5545429" y="100584"/>
                    </a:lnTo>
                    <a:lnTo>
                      <a:pt x="5543857" y="42433"/>
                    </a:lnTo>
                    <a:lnTo>
                      <a:pt x="5532856" y="12573"/>
                    </a:lnTo>
                    <a:lnTo>
                      <a:pt x="5502995" y="1571"/>
                    </a:lnTo>
                    <a:lnTo>
                      <a:pt x="5444845" y="0"/>
                    </a:lnTo>
                    <a:close/>
                  </a:path>
                </a:pathLst>
              </a:custGeom>
              <a:solidFill>
                <a:srgbClr val="9EBBD4"/>
              </a:solidFill>
            </p:spPr>
            <p:txBody>
              <a:bodyPr wrap="square" lIns="0" tIns="0" rIns="0" bIns="0" rtlCol="0"/>
              <a:lstStyle/>
              <a:p>
                <a:endParaRPr/>
              </a:p>
            </p:txBody>
          </p:sp>
          <p:sp>
            <p:nvSpPr>
              <p:cNvPr id="10" name="object 10"/>
              <p:cNvSpPr/>
              <p:nvPr/>
            </p:nvSpPr>
            <p:spPr>
              <a:xfrm>
                <a:off x="4746434" y="3174072"/>
                <a:ext cx="5545455" cy="335280"/>
              </a:xfrm>
              <a:custGeom>
                <a:avLst/>
                <a:gdLst/>
                <a:ahLst/>
                <a:cxnLst/>
                <a:rect l="l" t="t" r="r" b="b"/>
                <a:pathLst>
                  <a:path w="5545455" h="335279">
                    <a:moveTo>
                      <a:pt x="5444845" y="0"/>
                    </a:moveTo>
                    <a:lnTo>
                      <a:pt x="100584" y="0"/>
                    </a:lnTo>
                    <a:lnTo>
                      <a:pt x="42433" y="1571"/>
                    </a:lnTo>
                    <a:lnTo>
                      <a:pt x="12572" y="12572"/>
                    </a:lnTo>
                    <a:lnTo>
                      <a:pt x="1571" y="42433"/>
                    </a:lnTo>
                    <a:lnTo>
                      <a:pt x="0" y="100584"/>
                    </a:lnTo>
                    <a:lnTo>
                      <a:pt x="0" y="234696"/>
                    </a:lnTo>
                    <a:lnTo>
                      <a:pt x="1571" y="292853"/>
                    </a:lnTo>
                    <a:lnTo>
                      <a:pt x="12573" y="322718"/>
                    </a:lnTo>
                    <a:lnTo>
                      <a:pt x="42433" y="333720"/>
                    </a:lnTo>
                    <a:lnTo>
                      <a:pt x="100584" y="335292"/>
                    </a:lnTo>
                    <a:lnTo>
                      <a:pt x="5444845" y="335292"/>
                    </a:lnTo>
                    <a:lnTo>
                      <a:pt x="5502995" y="333720"/>
                    </a:lnTo>
                    <a:lnTo>
                      <a:pt x="5532856" y="322718"/>
                    </a:lnTo>
                    <a:lnTo>
                      <a:pt x="5543857" y="292853"/>
                    </a:lnTo>
                    <a:lnTo>
                      <a:pt x="5545429" y="234696"/>
                    </a:lnTo>
                    <a:lnTo>
                      <a:pt x="5545429" y="100584"/>
                    </a:lnTo>
                    <a:lnTo>
                      <a:pt x="5543857" y="42433"/>
                    </a:lnTo>
                    <a:lnTo>
                      <a:pt x="5532856" y="12573"/>
                    </a:lnTo>
                    <a:lnTo>
                      <a:pt x="5502995" y="1571"/>
                    </a:lnTo>
                    <a:lnTo>
                      <a:pt x="5444845" y="0"/>
                    </a:lnTo>
                    <a:close/>
                  </a:path>
                </a:pathLst>
              </a:custGeom>
              <a:solidFill>
                <a:srgbClr val="9EBBD4"/>
              </a:solidFill>
            </p:spPr>
            <p:txBody>
              <a:bodyPr wrap="square" lIns="0" tIns="0" rIns="0" bIns="0" rtlCol="0"/>
              <a:lstStyle/>
              <a:p>
                <a:endParaRPr/>
              </a:p>
            </p:txBody>
          </p:sp>
          <p:sp>
            <p:nvSpPr>
              <p:cNvPr id="11" name="object 11"/>
              <p:cNvSpPr/>
              <p:nvPr/>
            </p:nvSpPr>
            <p:spPr>
              <a:xfrm>
                <a:off x="4746434" y="2444826"/>
                <a:ext cx="5545455" cy="335280"/>
              </a:xfrm>
              <a:custGeom>
                <a:avLst/>
                <a:gdLst/>
                <a:ahLst/>
                <a:cxnLst/>
                <a:rect l="l" t="t" r="r" b="b"/>
                <a:pathLst>
                  <a:path w="5545455" h="335280">
                    <a:moveTo>
                      <a:pt x="5444845" y="0"/>
                    </a:moveTo>
                    <a:lnTo>
                      <a:pt x="100584" y="0"/>
                    </a:lnTo>
                    <a:lnTo>
                      <a:pt x="42433" y="1571"/>
                    </a:lnTo>
                    <a:lnTo>
                      <a:pt x="12572" y="12572"/>
                    </a:lnTo>
                    <a:lnTo>
                      <a:pt x="1571" y="42433"/>
                    </a:lnTo>
                    <a:lnTo>
                      <a:pt x="0" y="100584"/>
                    </a:lnTo>
                    <a:lnTo>
                      <a:pt x="0" y="234696"/>
                    </a:lnTo>
                    <a:lnTo>
                      <a:pt x="1571" y="292846"/>
                    </a:lnTo>
                    <a:lnTo>
                      <a:pt x="12573" y="322706"/>
                    </a:lnTo>
                    <a:lnTo>
                      <a:pt x="42433" y="333708"/>
                    </a:lnTo>
                    <a:lnTo>
                      <a:pt x="100584" y="335280"/>
                    </a:lnTo>
                    <a:lnTo>
                      <a:pt x="5444845" y="335280"/>
                    </a:lnTo>
                    <a:lnTo>
                      <a:pt x="5502995" y="333708"/>
                    </a:lnTo>
                    <a:lnTo>
                      <a:pt x="5532856" y="322707"/>
                    </a:lnTo>
                    <a:lnTo>
                      <a:pt x="5543857" y="292846"/>
                    </a:lnTo>
                    <a:lnTo>
                      <a:pt x="5545429" y="234696"/>
                    </a:lnTo>
                    <a:lnTo>
                      <a:pt x="5545429" y="100584"/>
                    </a:lnTo>
                    <a:lnTo>
                      <a:pt x="5543857" y="42433"/>
                    </a:lnTo>
                    <a:lnTo>
                      <a:pt x="5532856" y="12573"/>
                    </a:lnTo>
                    <a:lnTo>
                      <a:pt x="5502995" y="1571"/>
                    </a:lnTo>
                    <a:lnTo>
                      <a:pt x="5444845" y="0"/>
                    </a:lnTo>
                    <a:close/>
                  </a:path>
                </a:pathLst>
              </a:custGeom>
              <a:solidFill>
                <a:srgbClr val="9EBBD4"/>
              </a:solidFill>
            </p:spPr>
            <p:txBody>
              <a:bodyPr wrap="square" lIns="0" tIns="0" rIns="0" bIns="0" rtlCol="0"/>
              <a:lstStyle/>
              <a:p>
                <a:endParaRPr/>
              </a:p>
            </p:txBody>
          </p:sp>
          <p:sp>
            <p:nvSpPr>
              <p:cNvPr id="12" name="object 12"/>
              <p:cNvSpPr/>
              <p:nvPr/>
            </p:nvSpPr>
            <p:spPr>
              <a:xfrm>
                <a:off x="6947598" y="3920083"/>
                <a:ext cx="126923" cy="75437"/>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5321884" y="3920083"/>
                <a:ext cx="147383" cy="75437"/>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5321884" y="4749914"/>
                <a:ext cx="144221" cy="75425"/>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5321884" y="4825339"/>
                <a:ext cx="297561" cy="385597"/>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6748868" y="5085511"/>
                <a:ext cx="325653" cy="125425"/>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5321884" y="3995521"/>
                <a:ext cx="1752638" cy="754379"/>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5321884" y="3132632"/>
                <a:ext cx="1752638" cy="787450"/>
              </a:xfrm>
              <a:prstGeom prst="rect">
                <a:avLst/>
              </a:prstGeom>
              <a:blipFill>
                <a:blip r:embed="rId9" cstate="print"/>
                <a:stretch>
                  <a:fillRect/>
                </a:stretch>
              </a:blipFill>
            </p:spPr>
            <p:txBody>
              <a:bodyPr wrap="square" lIns="0" tIns="0" rIns="0" bIns="0" rtlCol="0"/>
              <a:lstStyle/>
              <a:p>
                <a:endParaRPr/>
              </a:p>
            </p:txBody>
          </p:sp>
          <p:sp>
            <p:nvSpPr>
              <p:cNvPr id="19" name="object 19"/>
              <p:cNvSpPr/>
              <p:nvPr/>
            </p:nvSpPr>
            <p:spPr>
              <a:xfrm>
                <a:off x="8915996" y="3920083"/>
                <a:ext cx="119506" cy="75437"/>
              </a:xfrm>
              <a:prstGeom prst="rect">
                <a:avLst/>
              </a:prstGeom>
              <a:blipFill>
                <a:blip r:embed="rId10" cstate="print"/>
                <a:stretch>
                  <a:fillRect/>
                </a:stretch>
              </a:blipFill>
            </p:spPr>
            <p:txBody>
              <a:bodyPr wrap="square" lIns="0" tIns="0" rIns="0" bIns="0" rtlCol="0"/>
              <a:lstStyle/>
              <a:p>
                <a:endParaRPr/>
              </a:p>
            </p:txBody>
          </p:sp>
          <p:sp>
            <p:nvSpPr>
              <p:cNvPr id="20" name="object 20"/>
              <p:cNvSpPr/>
              <p:nvPr/>
            </p:nvSpPr>
            <p:spPr>
              <a:xfrm>
                <a:off x="7282878" y="3920083"/>
                <a:ext cx="154787" cy="75437"/>
              </a:xfrm>
              <a:prstGeom prst="rect">
                <a:avLst/>
              </a:prstGeom>
              <a:blipFill>
                <a:blip r:embed="rId11" cstate="print"/>
                <a:stretch>
                  <a:fillRect/>
                </a:stretch>
              </a:blipFill>
            </p:spPr>
            <p:txBody>
              <a:bodyPr wrap="square" lIns="0" tIns="0" rIns="0" bIns="0" rtlCol="0"/>
              <a:lstStyle/>
              <a:p>
                <a:endParaRPr/>
              </a:p>
            </p:txBody>
          </p:sp>
          <p:sp>
            <p:nvSpPr>
              <p:cNvPr id="21" name="object 21"/>
              <p:cNvSpPr/>
              <p:nvPr/>
            </p:nvSpPr>
            <p:spPr>
              <a:xfrm>
                <a:off x="8763075" y="5085511"/>
                <a:ext cx="272440" cy="125412"/>
              </a:xfrm>
              <a:prstGeom prst="rect">
                <a:avLst/>
              </a:prstGeom>
              <a:blipFill>
                <a:blip r:embed="rId12" cstate="print"/>
                <a:stretch>
                  <a:fillRect/>
                </a:stretch>
              </a:blipFill>
            </p:spPr>
            <p:txBody>
              <a:bodyPr wrap="square" lIns="0" tIns="0" rIns="0" bIns="0" rtlCol="0"/>
              <a:lstStyle/>
              <a:p>
                <a:endParaRPr/>
              </a:p>
            </p:txBody>
          </p:sp>
          <p:sp>
            <p:nvSpPr>
              <p:cNvPr id="22" name="object 22"/>
              <p:cNvSpPr/>
              <p:nvPr/>
            </p:nvSpPr>
            <p:spPr>
              <a:xfrm>
                <a:off x="7282878" y="5085511"/>
                <a:ext cx="350761" cy="125412"/>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7282878" y="3995521"/>
                <a:ext cx="1752625" cy="439585"/>
              </a:xfrm>
              <a:prstGeom prst="rect">
                <a:avLst/>
              </a:prstGeom>
              <a:blipFill>
                <a:blip r:embed="rId14" cstate="print"/>
                <a:stretch>
                  <a:fillRect/>
                </a:stretch>
              </a:blipFill>
            </p:spPr>
            <p:txBody>
              <a:bodyPr wrap="square" lIns="0" tIns="0" rIns="0" bIns="0" rtlCol="0"/>
              <a:lstStyle/>
              <a:p>
                <a:endParaRPr/>
              </a:p>
            </p:txBody>
          </p:sp>
          <p:sp>
            <p:nvSpPr>
              <p:cNvPr id="24" name="object 24"/>
              <p:cNvSpPr/>
              <p:nvPr/>
            </p:nvSpPr>
            <p:spPr>
              <a:xfrm>
                <a:off x="7282878" y="3132632"/>
                <a:ext cx="1752625" cy="787450"/>
              </a:xfrm>
              <a:prstGeom prst="rect">
                <a:avLst/>
              </a:prstGeom>
              <a:blipFill>
                <a:blip r:embed="rId15" cstate="print"/>
                <a:stretch>
                  <a:fillRect/>
                </a:stretch>
              </a:blipFill>
            </p:spPr>
            <p:txBody>
              <a:bodyPr wrap="square" lIns="0" tIns="0" rIns="0" bIns="0" rtlCol="0"/>
              <a:lstStyle/>
              <a:p>
                <a:endParaRPr/>
              </a:p>
            </p:txBody>
          </p:sp>
          <p:sp>
            <p:nvSpPr>
              <p:cNvPr id="25" name="object 25"/>
              <p:cNvSpPr/>
              <p:nvPr/>
            </p:nvSpPr>
            <p:spPr>
              <a:xfrm>
                <a:off x="9752520" y="2402687"/>
                <a:ext cx="1286128" cy="2679"/>
              </a:xfrm>
              <a:prstGeom prst="rect">
                <a:avLst/>
              </a:prstGeom>
              <a:blipFill>
                <a:blip r:embed="rId16" cstate="print"/>
                <a:stretch>
                  <a:fillRect/>
                </a:stretch>
              </a:blipFill>
            </p:spPr>
            <p:txBody>
              <a:bodyPr wrap="square" lIns="0" tIns="0" rIns="0" bIns="0" rtlCol="0"/>
              <a:lstStyle/>
              <a:p>
                <a:endParaRPr/>
              </a:p>
            </p:txBody>
          </p:sp>
          <p:sp>
            <p:nvSpPr>
              <p:cNvPr id="26" name="object 26"/>
              <p:cNvSpPr/>
              <p:nvPr/>
            </p:nvSpPr>
            <p:spPr>
              <a:xfrm>
                <a:off x="10766373" y="5180038"/>
                <a:ext cx="272275" cy="26695"/>
              </a:xfrm>
              <a:prstGeom prst="rect">
                <a:avLst/>
              </a:prstGeom>
              <a:blipFill>
                <a:blip r:embed="rId17" cstate="print"/>
                <a:stretch>
                  <a:fillRect/>
                </a:stretch>
              </a:blipFill>
            </p:spPr>
            <p:txBody>
              <a:bodyPr wrap="square" lIns="0" tIns="0" rIns="0" bIns="0" rtlCol="0"/>
              <a:lstStyle/>
              <a:p>
                <a:endParaRPr/>
              </a:p>
            </p:txBody>
          </p:sp>
          <p:sp>
            <p:nvSpPr>
              <p:cNvPr id="27" name="object 27"/>
              <p:cNvSpPr/>
              <p:nvPr/>
            </p:nvSpPr>
            <p:spPr>
              <a:xfrm>
                <a:off x="10140365" y="2405367"/>
                <a:ext cx="898283" cy="1281302"/>
              </a:xfrm>
              <a:prstGeom prst="rect">
                <a:avLst/>
              </a:prstGeom>
              <a:blipFill>
                <a:blip r:embed="rId18" cstate="print"/>
                <a:stretch>
                  <a:fillRect/>
                </a:stretch>
              </a:blipFill>
            </p:spPr>
            <p:txBody>
              <a:bodyPr wrap="square" lIns="0" tIns="0" rIns="0" bIns="0" rtlCol="0"/>
              <a:lstStyle/>
              <a:p>
                <a:endParaRPr/>
              </a:p>
            </p:txBody>
          </p:sp>
          <p:sp>
            <p:nvSpPr>
              <p:cNvPr id="28" name="object 28"/>
              <p:cNvSpPr/>
              <p:nvPr/>
            </p:nvSpPr>
            <p:spPr>
              <a:xfrm>
                <a:off x="10814101" y="3683673"/>
                <a:ext cx="224548" cy="1496364"/>
              </a:xfrm>
              <a:prstGeom prst="rect">
                <a:avLst/>
              </a:prstGeom>
              <a:blipFill>
                <a:blip r:embed="rId19" cstate="print"/>
                <a:stretch>
                  <a:fillRect/>
                </a:stretch>
              </a:blipFill>
            </p:spPr>
            <p:txBody>
              <a:bodyPr wrap="square" lIns="0" tIns="0" rIns="0" bIns="0" rtlCol="0"/>
              <a:lstStyle/>
              <a:p>
                <a:endParaRPr/>
              </a:p>
            </p:txBody>
          </p:sp>
          <p:sp>
            <p:nvSpPr>
              <p:cNvPr id="29" name="object 29"/>
              <p:cNvSpPr/>
              <p:nvPr/>
            </p:nvSpPr>
            <p:spPr>
              <a:xfrm>
                <a:off x="10140365" y="4214317"/>
                <a:ext cx="676744" cy="220789"/>
              </a:xfrm>
              <a:prstGeom prst="rect">
                <a:avLst/>
              </a:prstGeom>
              <a:blipFill>
                <a:blip r:embed="rId20" cstate="print"/>
                <a:stretch>
                  <a:fillRect/>
                </a:stretch>
              </a:blipFill>
            </p:spPr>
            <p:txBody>
              <a:bodyPr wrap="square" lIns="0" tIns="0" rIns="0" bIns="0" rtlCol="0"/>
              <a:lstStyle/>
              <a:p>
                <a:endParaRPr/>
              </a:p>
            </p:txBody>
          </p:sp>
          <p:sp>
            <p:nvSpPr>
              <p:cNvPr id="30" name="object 30"/>
              <p:cNvSpPr/>
              <p:nvPr/>
            </p:nvSpPr>
            <p:spPr>
              <a:xfrm>
                <a:off x="10766373" y="5085511"/>
                <a:ext cx="50736" cy="94526"/>
              </a:xfrm>
              <a:prstGeom prst="rect">
                <a:avLst/>
              </a:prstGeom>
              <a:blipFill>
                <a:blip r:embed="rId21" cstate="print"/>
                <a:stretch>
                  <a:fillRect/>
                </a:stretch>
              </a:blipFill>
            </p:spPr>
            <p:txBody>
              <a:bodyPr wrap="square" lIns="0" tIns="0" rIns="0" bIns="0" rtlCol="0"/>
              <a:lstStyle/>
              <a:p>
                <a:endParaRPr/>
              </a:p>
            </p:txBody>
          </p:sp>
          <p:sp>
            <p:nvSpPr>
              <p:cNvPr id="31" name="object 31"/>
              <p:cNvSpPr/>
              <p:nvPr/>
            </p:nvSpPr>
            <p:spPr>
              <a:xfrm>
                <a:off x="9752520" y="2405354"/>
                <a:ext cx="390846" cy="39471"/>
              </a:xfrm>
              <a:prstGeom prst="rect">
                <a:avLst/>
              </a:prstGeom>
              <a:blipFill>
                <a:blip r:embed="rId22" cstate="print"/>
                <a:stretch>
                  <a:fillRect/>
                </a:stretch>
              </a:blipFill>
            </p:spPr>
            <p:txBody>
              <a:bodyPr wrap="square" lIns="0" tIns="0" rIns="0" bIns="0" rtlCol="0"/>
              <a:lstStyle/>
              <a:p>
                <a:endParaRPr/>
              </a:p>
            </p:txBody>
          </p:sp>
          <p:sp>
            <p:nvSpPr>
              <p:cNvPr id="32" name="object 32"/>
              <p:cNvSpPr/>
              <p:nvPr/>
            </p:nvSpPr>
            <p:spPr>
              <a:xfrm>
                <a:off x="9690709" y="2780106"/>
                <a:ext cx="452657" cy="393966"/>
              </a:xfrm>
              <a:prstGeom prst="rect">
                <a:avLst/>
              </a:prstGeom>
              <a:blipFill>
                <a:blip r:embed="rId23" cstate="print"/>
                <a:stretch>
                  <a:fillRect/>
                </a:stretch>
              </a:blipFill>
            </p:spPr>
            <p:txBody>
              <a:bodyPr wrap="square" lIns="0" tIns="0" rIns="0" bIns="0" rtlCol="0"/>
              <a:lstStyle/>
              <a:p>
                <a:endParaRPr/>
              </a:p>
            </p:txBody>
          </p:sp>
          <p:sp>
            <p:nvSpPr>
              <p:cNvPr id="33" name="object 33"/>
              <p:cNvSpPr/>
              <p:nvPr/>
            </p:nvSpPr>
            <p:spPr>
              <a:xfrm>
                <a:off x="9244736" y="3509365"/>
                <a:ext cx="898636" cy="75438"/>
              </a:xfrm>
              <a:prstGeom prst="rect">
                <a:avLst/>
              </a:prstGeom>
              <a:blipFill>
                <a:blip r:embed="rId24" cstate="print"/>
                <a:stretch>
                  <a:fillRect/>
                </a:stretch>
              </a:blipFill>
            </p:spPr>
            <p:txBody>
              <a:bodyPr wrap="square" lIns="0" tIns="0" rIns="0" bIns="0" rtlCol="0"/>
              <a:lstStyle/>
              <a:p>
                <a:endParaRPr/>
              </a:p>
            </p:txBody>
          </p:sp>
          <p:sp>
            <p:nvSpPr>
              <p:cNvPr id="34" name="object 34"/>
              <p:cNvSpPr/>
              <p:nvPr/>
            </p:nvSpPr>
            <p:spPr>
              <a:xfrm>
                <a:off x="9244736" y="2878632"/>
                <a:ext cx="448974" cy="295440"/>
              </a:xfrm>
              <a:prstGeom prst="rect">
                <a:avLst/>
              </a:prstGeom>
              <a:blipFill>
                <a:blip r:embed="rId25" cstate="print"/>
                <a:stretch>
                  <a:fillRect/>
                </a:stretch>
              </a:blipFill>
            </p:spPr>
            <p:txBody>
              <a:bodyPr wrap="square" lIns="0" tIns="0" rIns="0" bIns="0" rtlCol="0"/>
              <a:lstStyle/>
              <a:p>
                <a:endParaRPr/>
              </a:p>
            </p:txBody>
          </p:sp>
          <p:sp>
            <p:nvSpPr>
              <p:cNvPr id="35" name="object 35"/>
              <p:cNvSpPr/>
              <p:nvPr/>
            </p:nvSpPr>
            <p:spPr>
              <a:xfrm>
                <a:off x="9244736" y="3920083"/>
                <a:ext cx="155117" cy="75437"/>
              </a:xfrm>
              <a:prstGeom prst="rect">
                <a:avLst/>
              </a:prstGeom>
              <a:blipFill>
                <a:blip r:embed="rId26" cstate="print"/>
                <a:stretch>
                  <a:fillRect/>
                </a:stretch>
              </a:blipFill>
            </p:spPr>
            <p:txBody>
              <a:bodyPr wrap="square" lIns="0" tIns="0" rIns="0" bIns="0" rtlCol="0"/>
              <a:lstStyle/>
              <a:p>
                <a:endParaRPr/>
              </a:p>
            </p:txBody>
          </p:sp>
          <p:sp>
            <p:nvSpPr>
              <p:cNvPr id="36" name="object 36"/>
              <p:cNvSpPr/>
              <p:nvPr/>
            </p:nvSpPr>
            <p:spPr>
              <a:xfrm>
                <a:off x="9244736" y="4330801"/>
                <a:ext cx="1010043" cy="104305"/>
              </a:xfrm>
              <a:prstGeom prst="rect">
                <a:avLst/>
              </a:prstGeom>
              <a:blipFill>
                <a:blip r:embed="rId27" cstate="print"/>
                <a:stretch>
                  <a:fillRect/>
                </a:stretch>
              </a:blipFill>
            </p:spPr>
            <p:txBody>
              <a:bodyPr wrap="square" lIns="0" tIns="0" rIns="0" bIns="0" rtlCol="0"/>
              <a:lstStyle/>
              <a:p>
                <a:endParaRPr/>
              </a:p>
            </p:txBody>
          </p:sp>
          <p:sp>
            <p:nvSpPr>
              <p:cNvPr id="37" name="object 37"/>
              <p:cNvSpPr/>
              <p:nvPr/>
            </p:nvSpPr>
            <p:spPr>
              <a:xfrm>
                <a:off x="9244736" y="3995521"/>
                <a:ext cx="1047127" cy="335279"/>
              </a:xfrm>
              <a:prstGeom prst="rect">
                <a:avLst/>
              </a:prstGeom>
              <a:blipFill>
                <a:blip r:embed="rId28" cstate="print"/>
                <a:stretch>
                  <a:fillRect/>
                </a:stretch>
              </a:blipFill>
            </p:spPr>
            <p:txBody>
              <a:bodyPr wrap="square" lIns="0" tIns="0" rIns="0" bIns="0" rtlCol="0"/>
              <a:lstStyle/>
              <a:p>
                <a:endParaRPr/>
              </a:p>
            </p:txBody>
          </p:sp>
          <p:sp>
            <p:nvSpPr>
              <p:cNvPr id="38" name="object 38"/>
              <p:cNvSpPr/>
              <p:nvPr/>
            </p:nvSpPr>
            <p:spPr>
              <a:xfrm>
                <a:off x="9244736" y="3584803"/>
                <a:ext cx="957770" cy="335279"/>
              </a:xfrm>
              <a:prstGeom prst="rect">
                <a:avLst/>
              </a:prstGeom>
              <a:blipFill>
                <a:blip r:embed="rId29" cstate="print"/>
                <a:stretch>
                  <a:fillRect/>
                </a:stretch>
              </a:blipFill>
            </p:spPr>
            <p:txBody>
              <a:bodyPr wrap="square" lIns="0" tIns="0" rIns="0" bIns="0" rtlCol="0"/>
              <a:lstStyle/>
              <a:p>
                <a:endParaRPr/>
              </a:p>
            </p:txBody>
          </p:sp>
          <p:sp>
            <p:nvSpPr>
              <p:cNvPr id="39" name="object 39"/>
              <p:cNvSpPr/>
              <p:nvPr/>
            </p:nvSpPr>
            <p:spPr>
              <a:xfrm>
                <a:off x="9244736" y="3174072"/>
                <a:ext cx="1047127" cy="335279"/>
              </a:xfrm>
              <a:prstGeom prst="rect">
                <a:avLst/>
              </a:prstGeom>
              <a:blipFill>
                <a:blip r:embed="rId30" cstate="print"/>
                <a:stretch>
                  <a:fillRect/>
                </a:stretch>
              </a:blipFill>
            </p:spPr>
            <p:txBody>
              <a:bodyPr wrap="square" lIns="0" tIns="0" rIns="0" bIns="0" rtlCol="0"/>
              <a:lstStyle/>
              <a:p>
                <a:endParaRPr/>
              </a:p>
            </p:txBody>
          </p:sp>
          <p:sp>
            <p:nvSpPr>
              <p:cNvPr id="40" name="object 40"/>
              <p:cNvSpPr/>
              <p:nvPr/>
            </p:nvSpPr>
            <p:spPr>
              <a:xfrm>
                <a:off x="9244736" y="5085511"/>
                <a:ext cx="392226" cy="121221"/>
              </a:xfrm>
              <a:prstGeom prst="rect">
                <a:avLst/>
              </a:prstGeom>
              <a:blipFill>
                <a:blip r:embed="rId31" cstate="print"/>
                <a:stretch>
                  <a:fillRect/>
                </a:stretch>
              </a:blipFill>
            </p:spPr>
            <p:txBody>
              <a:bodyPr wrap="square" lIns="0" tIns="0" rIns="0" bIns="0" rtlCol="0"/>
              <a:lstStyle/>
              <a:p>
                <a:endParaRPr/>
              </a:p>
            </p:txBody>
          </p:sp>
          <p:sp>
            <p:nvSpPr>
              <p:cNvPr id="41" name="object 41"/>
              <p:cNvSpPr/>
              <p:nvPr/>
            </p:nvSpPr>
            <p:spPr>
              <a:xfrm>
                <a:off x="7437666" y="3585705"/>
                <a:ext cx="1478330" cy="628611"/>
              </a:xfrm>
              <a:prstGeom prst="rect">
                <a:avLst/>
              </a:prstGeom>
              <a:blipFill>
                <a:blip r:embed="rId32" cstate="print"/>
                <a:stretch>
                  <a:fillRect/>
                </a:stretch>
              </a:blipFill>
            </p:spPr>
            <p:txBody>
              <a:bodyPr wrap="square" lIns="0" tIns="0" rIns="0" bIns="0" rtlCol="0"/>
              <a:lstStyle/>
              <a:p>
                <a:endParaRPr/>
              </a:p>
            </p:txBody>
          </p:sp>
          <p:sp>
            <p:nvSpPr>
              <p:cNvPr id="42" name="object 42"/>
              <p:cNvSpPr/>
              <p:nvPr/>
            </p:nvSpPr>
            <p:spPr>
              <a:xfrm>
                <a:off x="7450696" y="3598722"/>
                <a:ext cx="1384935" cy="535305"/>
              </a:xfrm>
              <a:custGeom>
                <a:avLst/>
                <a:gdLst/>
                <a:ahLst/>
                <a:cxnLst/>
                <a:rect l="l" t="t" r="r" b="b"/>
                <a:pathLst>
                  <a:path w="1384934" h="535304">
                    <a:moveTo>
                      <a:pt x="1283944" y="0"/>
                    </a:moveTo>
                    <a:lnTo>
                      <a:pt x="100583" y="0"/>
                    </a:lnTo>
                    <a:lnTo>
                      <a:pt x="42433" y="1571"/>
                    </a:lnTo>
                    <a:lnTo>
                      <a:pt x="12572" y="12573"/>
                    </a:lnTo>
                    <a:lnTo>
                      <a:pt x="1571" y="42433"/>
                    </a:lnTo>
                    <a:lnTo>
                      <a:pt x="0" y="100584"/>
                    </a:lnTo>
                    <a:lnTo>
                      <a:pt x="0" y="434568"/>
                    </a:lnTo>
                    <a:lnTo>
                      <a:pt x="1571" y="492718"/>
                    </a:lnTo>
                    <a:lnTo>
                      <a:pt x="12572" y="522579"/>
                    </a:lnTo>
                    <a:lnTo>
                      <a:pt x="42433" y="533580"/>
                    </a:lnTo>
                    <a:lnTo>
                      <a:pt x="100583" y="535152"/>
                    </a:lnTo>
                    <a:lnTo>
                      <a:pt x="1283944" y="535152"/>
                    </a:lnTo>
                    <a:lnTo>
                      <a:pt x="1342094" y="533580"/>
                    </a:lnTo>
                    <a:lnTo>
                      <a:pt x="1371955" y="522579"/>
                    </a:lnTo>
                    <a:lnTo>
                      <a:pt x="1382956" y="492718"/>
                    </a:lnTo>
                    <a:lnTo>
                      <a:pt x="1384528" y="434568"/>
                    </a:lnTo>
                    <a:lnTo>
                      <a:pt x="1384528" y="100584"/>
                    </a:lnTo>
                    <a:lnTo>
                      <a:pt x="1382956" y="42433"/>
                    </a:lnTo>
                    <a:lnTo>
                      <a:pt x="1371955" y="12572"/>
                    </a:lnTo>
                    <a:lnTo>
                      <a:pt x="1342094" y="1571"/>
                    </a:lnTo>
                    <a:lnTo>
                      <a:pt x="1283944" y="0"/>
                    </a:lnTo>
                    <a:close/>
                  </a:path>
                </a:pathLst>
              </a:custGeom>
              <a:solidFill>
                <a:srgbClr val="FFFFFF"/>
              </a:solidFill>
            </p:spPr>
            <p:txBody>
              <a:bodyPr wrap="square" lIns="0" tIns="0" rIns="0" bIns="0" rtlCol="0"/>
              <a:lstStyle/>
              <a:p>
                <a:endParaRPr/>
              </a:p>
            </p:txBody>
          </p:sp>
          <p:sp>
            <p:nvSpPr>
              <p:cNvPr id="43" name="object 43"/>
              <p:cNvSpPr/>
              <p:nvPr/>
            </p:nvSpPr>
            <p:spPr>
              <a:xfrm>
                <a:off x="7450696" y="3598722"/>
                <a:ext cx="1384935" cy="535305"/>
              </a:xfrm>
              <a:custGeom>
                <a:avLst/>
                <a:gdLst/>
                <a:ahLst/>
                <a:cxnLst/>
                <a:rect l="l" t="t" r="r" b="b"/>
                <a:pathLst>
                  <a:path w="1384934" h="535304">
                    <a:moveTo>
                      <a:pt x="100583" y="0"/>
                    </a:moveTo>
                    <a:lnTo>
                      <a:pt x="42433" y="1571"/>
                    </a:lnTo>
                    <a:lnTo>
                      <a:pt x="12572" y="12573"/>
                    </a:lnTo>
                    <a:lnTo>
                      <a:pt x="1571" y="42433"/>
                    </a:lnTo>
                    <a:lnTo>
                      <a:pt x="0" y="100584"/>
                    </a:lnTo>
                    <a:lnTo>
                      <a:pt x="0" y="434568"/>
                    </a:lnTo>
                    <a:lnTo>
                      <a:pt x="1571" y="492718"/>
                    </a:lnTo>
                    <a:lnTo>
                      <a:pt x="12572" y="522579"/>
                    </a:lnTo>
                    <a:lnTo>
                      <a:pt x="42433" y="533580"/>
                    </a:lnTo>
                    <a:lnTo>
                      <a:pt x="100583" y="535152"/>
                    </a:lnTo>
                    <a:lnTo>
                      <a:pt x="1283944" y="535152"/>
                    </a:lnTo>
                    <a:lnTo>
                      <a:pt x="1342094" y="533580"/>
                    </a:lnTo>
                    <a:lnTo>
                      <a:pt x="1371955" y="522579"/>
                    </a:lnTo>
                    <a:lnTo>
                      <a:pt x="1382956" y="492718"/>
                    </a:lnTo>
                    <a:lnTo>
                      <a:pt x="1384528" y="434568"/>
                    </a:lnTo>
                    <a:lnTo>
                      <a:pt x="1384528" y="100584"/>
                    </a:lnTo>
                    <a:lnTo>
                      <a:pt x="1382956" y="42433"/>
                    </a:lnTo>
                    <a:lnTo>
                      <a:pt x="1371955" y="12572"/>
                    </a:lnTo>
                    <a:lnTo>
                      <a:pt x="1342094" y="1571"/>
                    </a:lnTo>
                    <a:lnTo>
                      <a:pt x="1283944" y="0"/>
                    </a:lnTo>
                    <a:lnTo>
                      <a:pt x="100583" y="0"/>
                    </a:lnTo>
                    <a:close/>
                  </a:path>
                </a:pathLst>
              </a:custGeom>
              <a:ln w="23660">
                <a:solidFill>
                  <a:srgbClr val="FFFFFF"/>
                </a:solidFill>
              </a:ln>
            </p:spPr>
            <p:txBody>
              <a:bodyPr wrap="square" lIns="0" tIns="0" rIns="0" bIns="0" rtlCol="0"/>
              <a:lstStyle/>
              <a:p>
                <a:endParaRPr/>
              </a:p>
            </p:txBody>
          </p:sp>
          <p:sp>
            <p:nvSpPr>
              <p:cNvPr id="44" name="object 44"/>
              <p:cNvSpPr txBox="1"/>
              <p:nvPr/>
            </p:nvSpPr>
            <p:spPr>
              <a:xfrm>
                <a:off x="7518400" y="3650742"/>
                <a:ext cx="1303997" cy="410369"/>
              </a:xfrm>
              <a:prstGeom prst="rect">
                <a:avLst/>
              </a:prstGeom>
            </p:spPr>
            <p:txBody>
              <a:bodyPr vert="horz" wrap="square" lIns="0" tIns="0" rIns="0" bIns="0" rtlCol="0">
                <a:spAutoFit/>
              </a:bodyPr>
              <a:lstStyle/>
              <a:p>
                <a:pPr marL="12700" marR="5080" indent="134620">
                  <a:lnSpc>
                    <a:spcPts val="1620"/>
                  </a:lnSpc>
                </a:pPr>
                <a:r>
                  <a:rPr sz="1400" spc="20" dirty="0">
                    <a:solidFill>
                      <a:srgbClr val="0076A4"/>
                    </a:solidFill>
                    <a:latin typeface="Calibri"/>
                    <a:cs typeface="Calibri"/>
                  </a:rPr>
                  <a:t>Integrierte  </a:t>
                </a:r>
                <a:r>
                  <a:rPr sz="1600" spc="35" dirty="0">
                    <a:solidFill>
                      <a:srgbClr val="0076A4"/>
                    </a:solidFill>
                    <a:latin typeface="Calibri"/>
                    <a:cs typeface="Calibri"/>
                  </a:rPr>
                  <a:t>Gesamtschule</a:t>
                </a:r>
                <a:endParaRPr sz="1400" dirty="0">
                  <a:latin typeface="Calibri"/>
                  <a:cs typeface="Calibri"/>
                </a:endParaRPr>
              </a:p>
            </p:txBody>
          </p:sp>
          <p:sp>
            <p:nvSpPr>
              <p:cNvPr id="45" name="object 45"/>
              <p:cNvSpPr/>
              <p:nvPr/>
            </p:nvSpPr>
            <p:spPr>
              <a:xfrm>
                <a:off x="5469280" y="3585705"/>
                <a:ext cx="1478318" cy="628611"/>
              </a:xfrm>
              <a:prstGeom prst="rect">
                <a:avLst/>
              </a:prstGeom>
              <a:blipFill>
                <a:blip r:embed="rId33" cstate="print"/>
                <a:stretch>
                  <a:fillRect/>
                </a:stretch>
              </a:blipFill>
            </p:spPr>
            <p:txBody>
              <a:bodyPr wrap="square" lIns="0" tIns="0" rIns="0" bIns="0" rtlCol="0"/>
              <a:lstStyle/>
              <a:p>
                <a:endParaRPr/>
              </a:p>
            </p:txBody>
          </p:sp>
          <p:sp>
            <p:nvSpPr>
              <p:cNvPr id="46" name="object 46"/>
              <p:cNvSpPr/>
              <p:nvPr/>
            </p:nvSpPr>
            <p:spPr>
              <a:xfrm>
                <a:off x="5482297" y="3598722"/>
                <a:ext cx="1384935" cy="535305"/>
              </a:xfrm>
              <a:custGeom>
                <a:avLst/>
                <a:gdLst/>
                <a:ahLst/>
                <a:cxnLst/>
                <a:rect l="l" t="t" r="r" b="b"/>
                <a:pathLst>
                  <a:path w="1384934" h="535304">
                    <a:moveTo>
                      <a:pt x="1283944" y="0"/>
                    </a:moveTo>
                    <a:lnTo>
                      <a:pt x="100584" y="0"/>
                    </a:lnTo>
                    <a:lnTo>
                      <a:pt x="42433" y="1571"/>
                    </a:lnTo>
                    <a:lnTo>
                      <a:pt x="12573" y="12573"/>
                    </a:lnTo>
                    <a:lnTo>
                      <a:pt x="1571" y="42433"/>
                    </a:lnTo>
                    <a:lnTo>
                      <a:pt x="0" y="100584"/>
                    </a:lnTo>
                    <a:lnTo>
                      <a:pt x="0" y="434568"/>
                    </a:lnTo>
                    <a:lnTo>
                      <a:pt x="1571" y="492718"/>
                    </a:lnTo>
                    <a:lnTo>
                      <a:pt x="12573" y="522579"/>
                    </a:lnTo>
                    <a:lnTo>
                      <a:pt x="42433" y="533580"/>
                    </a:lnTo>
                    <a:lnTo>
                      <a:pt x="100584" y="535152"/>
                    </a:lnTo>
                    <a:lnTo>
                      <a:pt x="1283944" y="535152"/>
                    </a:lnTo>
                    <a:lnTo>
                      <a:pt x="1342094" y="533580"/>
                    </a:lnTo>
                    <a:lnTo>
                      <a:pt x="1371955" y="522579"/>
                    </a:lnTo>
                    <a:lnTo>
                      <a:pt x="1382956" y="492718"/>
                    </a:lnTo>
                    <a:lnTo>
                      <a:pt x="1384528" y="434568"/>
                    </a:lnTo>
                    <a:lnTo>
                      <a:pt x="1384528" y="100584"/>
                    </a:lnTo>
                    <a:lnTo>
                      <a:pt x="1382956" y="42433"/>
                    </a:lnTo>
                    <a:lnTo>
                      <a:pt x="1371955" y="12572"/>
                    </a:lnTo>
                    <a:lnTo>
                      <a:pt x="1342094" y="1571"/>
                    </a:lnTo>
                    <a:lnTo>
                      <a:pt x="1283944" y="0"/>
                    </a:lnTo>
                    <a:close/>
                  </a:path>
                </a:pathLst>
              </a:custGeom>
              <a:solidFill>
                <a:srgbClr val="FFFFFF"/>
              </a:solidFill>
            </p:spPr>
            <p:txBody>
              <a:bodyPr wrap="square" lIns="0" tIns="0" rIns="0" bIns="0" rtlCol="0"/>
              <a:lstStyle/>
              <a:p>
                <a:endParaRPr/>
              </a:p>
            </p:txBody>
          </p:sp>
          <p:sp>
            <p:nvSpPr>
              <p:cNvPr id="47" name="object 47"/>
              <p:cNvSpPr/>
              <p:nvPr/>
            </p:nvSpPr>
            <p:spPr>
              <a:xfrm>
                <a:off x="5482297" y="3598722"/>
                <a:ext cx="1384935" cy="535305"/>
              </a:xfrm>
              <a:custGeom>
                <a:avLst/>
                <a:gdLst/>
                <a:ahLst/>
                <a:cxnLst/>
                <a:rect l="l" t="t" r="r" b="b"/>
                <a:pathLst>
                  <a:path w="1384934" h="535304">
                    <a:moveTo>
                      <a:pt x="100584" y="0"/>
                    </a:moveTo>
                    <a:lnTo>
                      <a:pt x="42433" y="1571"/>
                    </a:lnTo>
                    <a:lnTo>
                      <a:pt x="12573" y="12573"/>
                    </a:lnTo>
                    <a:lnTo>
                      <a:pt x="1571" y="42433"/>
                    </a:lnTo>
                    <a:lnTo>
                      <a:pt x="0" y="100584"/>
                    </a:lnTo>
                    <a:lnTo>
                      <a:pt x="0" y="434568"/>
                    </a:lnTo>
                    <a:lnTo>
                      <a:pt x="1571" y="492718"/>
                    </a:lnTo>
                    <a:lnTo>
                      <a:pt x="12573" y="522579"/>
                    </a:lnTo>
                    <a:lnTo>
                      <a:pt x="42433" y="533580"/>
                    </a:lnTo>
                    <a:lnTo>
                      <a:pt x="100584" y="535152"/>
                    </a:lnTo>
                    <a:lnTo>
                      <a:pt x="1283944" y="535152"/>
                    </a:lnTo>
                    <a:lnTo>
                      <a:pt x="1342094" y="533580"/>
                    </a:lnTo>
                    <a:lnTo>
                      <a:pt x="1371955" y="522579"/>
                    </a:lnTo>
                    <a:lnTo>
                      <a:pt x="1382956" y="492718"/>
                    </a:lnTo>
                    <a:lnTo>
                      <a:pt x="1384528" y="434568"/>
                    </a:lnTo>
                    <a:lnTo>
                      <a:pt x="1384528" y="100584"/>
                    </a:lnTo>
                    <a:lnTo>
                      <a:pt x="1382956" y="42433"/>
                    </a:lnTo>
                    <a:lnTo>
                      <a:pt x="1371955" y="12572"/>
                    </a:lnTo>
                    <a:lnTo>
                      <a:pt x="1342094" y="1571"/>
                    </a:lnTo>
                    <a:lnTo>
                      <a:pt x="1283944" y="0"/>
                    </a:lnTo>
                    <a:lnTo>
                      <a:pt x="100584" y="0"/>
                    </a:lnTo>
                    <a:close/>
                  </a:path>
                </a:pathLst>
              </a:custGeom>
              <a:ln w="23660">
                <a:solidFill>
                  <a:srgbClr val="FFFFFF"/>
                </a:solidFill>
              </a:ln>
            </p:spPr>
            <p:txBody>
              <a:bodyPr wrap="square" lIns="0" tIns="0" rIns="0" bIns="0" rtlCol="0"/>
              <a:lstStyle/>
              <a:p>
                <a:endParaRPr/>
              </a:p>
            </p:txBody>
          </p:sp>
          <p:sp>
            <p:nvSpPr>
              <p:cNvPr id="48" name="object 48"/>
              <p:cNvSpPr txBox="1"/>
              <p:nvPr/>
            </p:nvSpPr>
            <p:spPr>
              <a:xfrm>
                <a:off x="5764592" y="3653447"/>
                <a:ext cx="981049" cy="410369"/>
              </a:xfrm>
              <a:prstGeom prst="rect">
                <a:avLst/>
              </a:prstGeom>
            </p:spPr>
            <p:txBody>
              <a:bodyPr vert="horz" wrap="square" lIns="0" tIns="0" rIns="0" bIns="0" rtlCol="0">
                <a:spAutoFit/>
              </a:bodyPr>
              <a:lstStyle/>
              <a:p>
                <a:pPr marL="260985" marR="5080" indent="-248920">
                  <a:lnSpc>
                    <a:spcPts val="1620"/>
                  </a:lnSpc>
                </a:pPr>
                <a:r>
                  <a:rPr sz="1600" spc="20" dirty="0">
                    <a:solidFill>
                      <a:srgbClr val="0076A4"/>
                    </a:solidFill>
                    <a:latin typeface="Calibri"/>
                    <a:cs typeface="Calibri"/>
                  </a:rPr>
                  <a:t>R</a:t>
                </a:r>
                <a:r>
                  <a:rPr sz="1600" spc="25" dirty="0">
                    <a:solidFill>
                      <a:srgbClr val="0076A4"/>
                    </a:solidFill>
                    <a:latin typeface="Calibri"/>
                    <a:cs typeface="Calibri"/>
                  </a:rPr>
                  <a:t>ealschule  </a:t>
                </a:r>
                <a:r>
                  <a:rPr sz="1600" spc="20" dirty="0">
                    <a:solidFill>
                      <a:srgbClr val="0076A4"/>
                    </a:solidFill>
                    <a:latin typeface="Calibri"/>
                    <a:cs typeface="Calibri"/>
                  </a:rPr>
                  <a:t>plus</a:t>
                </a:r>
                <a:endParaRPr sz="1400" dirty="0">
                  <a:latin typeface="Calibri"/>
                  <a:cs typeface="Calibri"/>
                </a:endParaRPr>
              </a:p>
            </p:txBody>
          </p:sp>
          <p:sp>
            <p:nvSpPr>
              <p:cNvPr id="49" name="object 49"/>
              <p:cNvSpPr txBox="1"/>
              <p:nvPr/>
            </p:nvSpPr>
            <p:spPr>
              <a:xfrm>
                <a:off x="4889385" y="2429294"/>
                <a:ext cx="314325" cy="349250"/>
              </a:xfrm>
              <a:prstGeom prst="rect">
                <a:avLst/>
              </a:prstGeom>
            </p:spPr>
            <p:txBody>
              <a:bodyPr vert="horz" wrap="square" lIns="0" tIns="0" rIns="0" bIns="0" rtlCol="0">
                <a:spAutoFit/>
              </a:bodyPr>
              <a:lstStyle/>
              <a:p>
                <a:pPr marL="12700">
                  <a:lnSpc>
                    <a:spcPct val="100000"/>
                  </a:lnSpc>
                </a:pPr>
                <a:r>
                  <a:rPr sz="2200" b="1" spc="20" dirty="0">
                    <a:solidFill>
                      <a:srgbClr val="BACDDF"/>
                    </a:solidFill>
                    <a:latin typeface="Calibri"/>
                    <a:cs typeface="Calibri"/>
                  </a:rPr>
                  <a:t>10</a:t>
                </a:r>
                <a:endParaRPr sz="2200">
                  <a:latin typeface="Calibri"/>
                  <a:cs typeface="Calibri"/>
                </a:endParaRPr>
              </a:p>
            </p:txBody>
          </p:sp>
          <p:sp>
            <p:nvSpPr>
              <p:cNvPr id="50" name="object 50"/>
              <p:cNvSpPr txBox="1"/>
              <p:nvPr/>
            </p:nvSpPr>
            <p:spPr>
              <a:xfrm>
                <a:off x="4914646" y="3153461"/>
                <a:ext cx="188595" cy="1998345"/>
              </a:xfrm>
              <a:prstGeom prst="rect">
                <a:avLst/>
              </a:prstGeom>
            </p:spPr>
            <p:txBody>
              <a:bodyPr vert="horz" wrap="square" lIns="0" tIns="0" rIns="0" bIns="0" rtlCol="0">
                <a:spAutoFit/>
              </a:bodyPr>
              <a:lstStyle/>
              <a:p>
                <a:pPr marL="12700">
                  <a:lnSpc>
                    <a:spcPct val="100000"/>
                  </a:lnSpc>
                </a:pPr>
                <a:r>
                  <a:rPr sz="2200" b="1" spc="130" dirty="0">
                    <a:solidFill>
                      <a:srgbClr val="BACDDF"/>
                    </a:solidFill>
                    <a:latin typeface="Calibri"/>
                    <a:cs typeface="Calibri"/>
                  </a:rPr>
                  <a:t>9</a:t>
                </a:r>
                <a:endParaRPr sz="2200" dirty="0">
                  <a:latin typeface="Calibri"/>
                  <a:cs typeface="Calibri"/>
                </a:endParaRPr>
              </a:p>
              <a:p>
                <a:pPr marL="12700">
                  <a:lnSpc>
                    <a:spcPct val="100000"/>
                  </a:lnSpc>
                  <a:spcBef>
                    <a:spcPts val="605"/>
                  </a:spcBef>
                </a:pPr>
                <a:r>
                  <a:rPr sz="2200" b="1" spc="165" dirty="0">
                    <a:solidFill>
                      <a:srgbClr val="BACDDF"/>
                    </a:solidFill>
                    <a:latin typeface="Calibri"/>
                    <a:cs typeface="Calibri"/>
                  </a:rPr>
                  <a:t>8</a:t>
                </a:r>
                <a:endParaRPr sz="2200" dirty="0">
                  <a:latin typeface="Calibri"/>
                  <a:cs typeface="Calibri"/>
                </a:endParaRPr>
              </a:p>
              <a:p>
                <a:pPr marL="12700">
                  <a:lnSpc>
                    <a:spcPct val="100000"/>
                  </a:lnSpc>
                  <a:spcBef>
                    <a:spcPts val="605"/>
                  </a:spcBef>
                </a:pPr>
                <a:r>
                  <a:rPr sz="2200" b="1" dirty="0">
                    <a:solidFill>
                      <a:srgbClr val="BACDDF"/>
                    </a:solidFill>
                    <a:latin typeface="Calibri"/>
                    <a:cs typeface="Calibri"/>
                  </a:rPr>
                  <a:t>7</a:t>
                </a:r>
                <a:endParaRPr sz="2200" dirty="0">
                  <a:latin typeface="Calibri"/>
                  <a:cs typeface="Calibri"/>
                </a:endParaRPr>
              </a:p>
              <a:p>
                <a:pPr marL="12700">
                  <a:lnSpc>
                    <a:spcPct val="100000"/>
                  </a:lnSpc>
                  <a:spcBef>
                    <a:spcPts val="605"/>
                  </a:spcBef>
                </a:pPr>
                <a:r>
                  <a:rPr sz="2200" b="1" spc="145" dirty="0">
                    <a:solidFill>
                      <a:srgbClr val="BACDDF"/>
                    </a:solidFill>
                    <a:latin typeface="Calibri"/>
                    <a:cs typeface="Calibri"/>
                  </a:rPr>
                  <a:t>6</a:t>
                </a:r>
                <a:endParaRPr sz="2200" dirty="0">
                  <a:latin typeface="Calibri"/>
                  <a:cs typeface="Calibri"/>
                </a:endParaRPr>
              </a:p>
              <a:p>
                <a:pPr marL="12700">
                  <a:lnSpc>
                    <a:spcPct val="100000"/>
                  </a:lnSpc>
                  <a:spcBef>
                    <a:spcPts val="605"/>
                  </a:spcBef>
                </a:pPr>
                <a:r>
                  <a:rPr sz="2200" b="1" spc="65" dirty="0">
                    <a:solidFill>
                      <a:srgbClr val="BACDDF"/>
                    </a:solidFill>
                    <a:latin typeface="Calibri"/>
                    <a:cs typeface="Calibri"/>
                  </a:rPr>
                  <a:t>5</a:t>
                </a:r>
                <a:endParaRPr sz="2200" dirty="0">
                  <a:latin typeface="Calibri"/>
                  <a:cs typeface="Calibri"/>
                </a:endParaRPr>
              </a:p>
            </p:txBody>
          </p:sp>
          <p:sp>
            <p:nvSpPr>
              <p:cNvPr id="51" name="object 51"/>
              <p:cNvSpPr/>
              <p:nvPr/>
            </p:nvSpPr>
            <p:spPr>
              <a:xfrm>
                <a:off x="9035503" y="4435106"/>
                <a:ext cx="209219" cy="650405"/>
              </a:xfrm>
              <a:prstGeom prst="rect">
                <a:avLst/>
              </a:prstGeom>
              <a:blipFill>
                <a:blip r:embed="rId34" cstate="print"/>
                <a:stretch>
                  <a:fillRect/>
                </a:stretch>
              </a:blipFill>
            </p:spPr>
            <p:txBody>
              <a:bodyPr wrap="square" lIns="0" tIns="0" rIns="0" bIns="0" rtlCol="0"/>
              <a:lstStyle/>
              <a:p>
                <a:endParaRPr/>
              </a:p>
            </p:txBody>
          </p:sp>
          <p:sp>
            <p:nvSpPr>
              <p:cNvPr id="52" name="object 52"/>
              <p:cNvSpPr/>
              <p:nvPr/>
            </p:nvSpPr>
            <p:spPr>
              <a:xfrm>
                <a:off x="7074522" y="4435106"/>
                <a:ext cx="208356" cy="650405"/>
              </a:xfrm>
              <a:prstGeom prst="rect">
                <a:avLst/>
              </a:prstGeom>
              <a:blipFill>
                <a:blip r:embed="rId34" cstate="print"/>
                <a:stretch>
                  <a:fillRect/>
                </a:stretch>
              </a:blipFill>
            </p:spPr>
            <p:txBody>
              <a:bodyPr wrap="square" lIns="0" tIns="0" rIns="0" bIns="0" rtlCol="0"/>
              <a:lstStyle/>
              <a:p>
                <a:endParaRPr/>
              </a:p>
            </p:txBody>
          </p:sp>
          <p:sp>
            <p:nvSpPr>
              <p:cNvPr id="53" name="object 53"/>
              <p:cNvSpPr/>
              <p:nvPr/>
            </p:nvSpPr>
            <p:spPr>
              <a:xfrm>
                <a:off x="5466105" y="4435106"/>
                <a:ext cx="1608416" cy="650405"/>
              </a:xfrm>
              <a:prstGeom prst="rect">
                <a:avLst/>
              </a:prstGeom>
              <a:blipFill>
                <a:blip r:embed="rId35" cstate="print"/>
                <a:stretch>
                  <a:fillRect/>
                </a:stretch>
              </a:blipFill>
            </p:spPr>
            <p:txBody>
              <a:bodyPr wrap="square" lIns="0" tIns="0" rIns="0" bIns="0" rtlCol="0"/>
              <a:lstStyle/>
              <a:p>
                <a:endParaRPr/>
              </a:p>
            </p:txBody>
          </p:sp>
          <p:sp>
            <p:nvSpPr>
              <p:cNvPr id="54" name="object 54"/>
              <p:cNvSpPr/>
              <p:nvPr/>
            </p:nvSpPr>
            <p:spPr>
              <a:xfrm>
                <a:off x="7282878" y="4435106"/>
                <a:ext cx="1752625" cy="650405"/>
              </a:xfrm>
              <a:prstGeom prst="rect">
                <a:avLst/>
              </a:prstGeom>
              <a:blipFill>
                <a:blip r:embed="rId36" cstate="print"/>
                <a:stretch>
                  <a:fillRect/>
                </a:stretch>
              </a:blipFill>
            </p:spPr>
            <p:txBody>
              <a:bodyPr wrap="square" lIns="0" tIns="0" rIns="0" bIns="0" rtlCol="0"/>
              <a:lstStyle/>
              <a:p>
                <a:endParaRPr/>
              </a:p>
            </p:txBody>
          </p:sp>
          <p:sp>
            <p:nvSpPr>
              <p:cNvPr id="55" name="object 55"/>
              <p:cNvSpPr/>
              <p:nvPr/>
            </p:nvSpPr>
            <p:spPr>
              <a:xfrm>
                <a:off x="9244736" y="4435106"/>
                <a:ext cx="1648574" cy="650405"/>
              </a:xfrm>
              <a:prstGeom prst="rect">
                <a:avLst/>
              </a:prstGeom>
              <a:blipFill>
                <a:blip r:embed="rId37" cstate="print"/>
                <a:stretch>
                  <a:fillRect/>
                </a:stretch>
              </a:blipFill>
            </p:spPr>
            <p:txBody>
              <a:bodyPr wrap="square" lIns="0" tIns="0" rIns="0" bIns="0" rtlCol="0"/>
              <a:lstStyle/>
              <a:p>
                <a:endParaRPr/>
              </a:p>
            </p:txBody>
          </p:sp>
          <p:sp>
            <p:nvSpPr>
              <p:cNvPr id="56" name="object 56"/>
              <p:cNvSpPr/>
              <p:nvPr/>
            </p:nvSpPr>
            <p:spPr>
              <a:xfrm>
                <a:off x="9244736" y="4825339"/>
                <a:ext cx="1047127" cy="260172"/>
              </a:xfrm>
              <a:prstGeom prst="rect">
                <a:avLst/>
              </a:prstGeom>
              <a:blipFill>
                <a:blip r:embed="rId38" cstate="print"/>
                <a:stretch>
                  <a:fillRect/>
                </a:stretch>
              </a:blipFill>
            </p:spPr>
            <p:txBody>
              <a:bodyPr wrap="square" lIns="0" tIns="0" rIns="0" bIns="0" rtlCol="0"/>
              <a:lstStyle/>
              <a:p>
                <a:endParaRPr/>
              </a:p>
            </p:txBody>
          </p:sp>
          <p:sp>
            <p:nvSpPr>
              <p:cNvPr id="57" name="object 57"/>
              <p:cNvSpPr/>
              <p:nvPr/>
            </p:nvSpPr>
            <p:spPr>
              <a:xfrm>
                <a:off x="9244736" y="4435106"/>
                <a:ext cx="1047127" cy="314794"/>
              </a:xfrm>
              <a:prstGeom prst="rect">
                <a:avLst/>
              </a:prstGeom>
              <a:blipFill>
                <a:blip r:embed="rId39" cstate="print"/>
                <a:stretch>
                  <a:fillRect/>
                </a:stretch>
              </a:blipFill>
            </p:spPr>
            <p:txBody>
              <a:bodyPr wrap="square" lIns="0" tIns="0" rIns="0" bIns="0" rtlCol="0"/>
              <a:lstStyle/>
              <a:p>
                <a:endParaRPr/>
              </a:p>
            </p:txBody>
          </p:sp>
          <p:sp>
            <p:nvSpPr>
              <p:cNvPr id="58" name="object 58"/>
              <p:cNvSpPr txBox="1"/>
              <p:nvPr/>
            </p:nvSpPr>
            <p:spPr>
              <a:xfrm>
                <a:off x="5714656" y="4630686"/>
                <a:ext cx="4912360" cy="288290"/>
              </a:xfrm>
              <a:prstGeom prst="rect">
                <a:avLst/>
              </a:prstGeom>
            </p:spPr>
            <p:txBody>
              <a:bodyPr vert="horz" wrap="square" lIns="0" tIns="0" rIns="0" bIns="0" rtlCol="0">
                <a:spAutoFit/>
              </a:bodyPr>
              <a:lstStyle/>
              <a:p>
                <a:pPr marL="12700">
                  <a:lnSpc>
                    <a:spcPct val="100000"/>
                  </a:lnSpc>
                  <a:tabLst>
                    <a:tab pos="368300" algn="l"/>
                    <a:tab pos="629920" algn="l"/>
                    <a:tab pos="862965" algn="l"/>
                    <a:tab pos="1154430" algn="l"/>
                    <a:tab pos="1456690" algn="l"/>
                    <a:tab pos="1724025" algn="l"/>
                    <a:tab pos="1956435" algn="l"/>
                    <a:tab pos="2248535" algn="l"/>
                    <a:tab pos="2510155" algn="l"/>
                    <a:tab pos="2811780" algn="l"/>
                    <a:tab pos="3114040" algn="l"/>
                    <a:tab pos="3408679" algn="l"/>
                    <a:tab pos="3683635" algn="l"/>
                    <a:tab pos="3958590" algn="l"/>
                    <a:tab pos="4225290" algn="l"/>
                    <a:tab pos="4526915" algn="l"/>
                    <a:tab pos="4784090" algn="l"/>
                  </a:tabLst>
                </a:pPr>
                <a:r>
                  <a:rPr sz="1800" b="1" spc="190" dirty="0">
                    <a:solidFill>
                      <a:srgbClr val="0076A4"/>
                    </a:solidFill>
                    <a:latin typeface="Calibri"/>
                    <a:cs typeface="Calibri"/>
                  </a:rPr>
                  <a:t>O	</a:t>
                </a:r>
                <a:r>
                  <a:rPr sz="1800" b="1" spc="25" dirty="0">
                    <a:solidFill>
                      <a:srgbClr val="0076A4"/>
                    </a:solidFill>
                    <a:latin typeface="Calibri"/>
                    <a:cs typeface="Calibri"/>
                  </a:rPr>
                  <a:t>r	</a:t>
                </a:r>
                <a:r>
                  <a:rPr sz="1800" b="1" spc="-10" dirty="0">
                    <a:solidFill>
                      <a:srgbClr val="0076A4"/>
                    </a:solidFill>
                    <a:latin typeface="Calibri"/>
                    <a:cs typeface="Calibri"/>
                  </a:rPr>
                  <a:t>i	</a:t>
                </a:r>
                <a:r>
                  <a:rPr sz="1800" b="1" spc="-5" dirty="0">
                    <a:solidFill>
                      <a:srgbClr val="0076A4"/>
                    </a:solidFill>
                    <a:latin typeface="Calibri"/>
                    <a:cs typeface="Calibri"/>
                  </a:rPr>
                  <a:t>e	</a:t>
                </a:r>
                <a:r>
                  <a:rPr sz="1800" b="1" spc="15" dirty="0">
                    <a:solidFill>
                      <a:srgbClr val="0076A4"/>
                    </a:solidFill>
                    <a:latin typeface="Calibri"/>
                    <a:cs typeface="Calibri"/>
                  </a:rPr>
                  <a:t>n	</a:t>
                </a:r>
                <a:r>
                  <a:rPr sz="1800" b="1" spc="80" dirty="0">
                    <a:solidFill>
                      <a:srgbClr val="0076A4"/>
                    </a:solidFill>
                    <a:latin typeface="Calibri"/>
                    <a:cs typeface="Calibri"/>
                  </a:rPr>
                  <a:t>t	</a:t>
                </a:r>
                <a:r>
                  <a:rPr sz="1800" b="1" spc="-10" dirty="0">
                    <a:solidFill>
                      <a:srgbClr val="0076A4"/>
                    </a:solidFill>
                    <a:latin typeface="Calibri"/>
                    <a:cs typeface="Calibri"/>
                  </a:rPr>
                  <a:t>i	</a:t>
                </a:r>
                <a:r>
                  <a:rPr sz="1800" b="1" spc="-5" dirty="0">
                    <a:solidFill>
                      <a:srgbClr val="0076A4"/>
                    </a:solidFill>
                    <a:latin typeface="Calibri"/>
                    <a:cs typeface="Calibri"/>
                  </a:rPr>
                  <a:t>e	</a:t>
                </a:r>
                <a:r>
                  <a:rPr sz="1800" b="1" spc="25" dirty="0">
                    <a:solidFill>
                      <a:srgbClr val="0076A4"/>
                    </a:solidFill>
                    <a:latin typeface="Calibri"/>
                    <a:cs typeface="Calibri"/>
                  </a:rPr>
                  <a:t>r	</a:t>
                </a:r>
                <a:r>
                  <a:rPr sz="1800" b="1" spc="15" dirty="0">
                    <a:solidFill>
                      <a:srgbClr val="0076A4"/>
                    </a:solidFill>
                    <a:latin typeface="Calibri"/>
                    <a:cs typeface="Calibri"/>
                  </a:rPr>
                  <a:t>u	n	</a:t>
                </a:r>
                <a:r>
                  <a:rPr sz="1800" b="1" spc="70" dirty="0">
                    <a:solidFill>
                      <a:srgbClr val="0076A4"/>
                    </a:solidFill>
                    <a:latin typeface="Calibri"/>
                    <a:cs typeface="Calibri"/>
                  </a:rPr>
                  <a:t>g	</a:t>
                </a:r>
                <a:r>
                  <a:rPr sz="1800" b="1" spc="50" dirty="0">
                    <a:solidFill>
                      <a:srgbClr val="0076A4"/>
                    </a:solidFill>
                    <a:latin typeface="Calibri"/>
                    <a:cs typeface="Calibri"/>
                  </a:rPr>
                  <a:t>s	s	</a:t>
                </a:r>
                <a:r>
                  <a:rPr sz="1800" b="1" spc="80" dirty="0">
                    <a:solidFill>
                      <a:srgbClr val="0076A4"/>
                    </a:solidFill>
                    <a:latin typeface="Calibri"/>
                    <a:cs typeface="Calibri"/>
                  </a:rPr>
                  <a:t>t	</a:t>
                </a:r>
                <a:r>
                  <a:rPr sz="1800" b="1" spc="15" dirty="0">
                    <a:solidFill>
                      <a:srgbClr val="0076A4"/>
                    </a:solidFill>
                    <a:latin typeface="Calibri"/>
                    <a:cs typeface="Calibri"/>
                  </a:rPr>
                  <a:t>u	</a:t>
                </a:r>
                <a:r>
                  <a:rPr sz="1800" b="1" spc="65" dirty="0">
                    <a:solidFill>
                      <a:srgbClr val="0076A4"/>
                    </a:solidFill>
                    <a:latin typeface="Calibri"/>
                    <a:cs typeface="Calibri"/>
                  </a:rPr>
                  <a:t>f	</a:t>
                </a:r>
                <a:r>
                  <a:rPr sz="1800" b="1" spc="-5" dirty="0">
                    <a:solidFill>
                      <a:srgbClr val="0076A4"/>
                    </a:solidFill>
                    <a:latin typeface="Calibri"/>
                    <a:cs typeface="Calibri"/>
                  </a:rPr>
                  <a:t>e</a:t>
                </a:r>
                <a:endParaRPr sz="1800">
                  <a:latin typeface="Calibri"/>
                  <a:cs typeface="Calibri"/>
                </a:endParaRPr>
              </a:p>
            </p:txBody>
          </p:sp>
          <p:sp>
            <p:nvSpPr>
              <p:cNvPr id="59" name="object 59"/>
              <p:cNvSpPr txBox="1"/>
              <p:nvPr/>
            </p:nvSpPr>
            <p:spPr>
              <a:xfrm>
                <a:off x="4921491" y="5393829"/>
                <a:ext cx="192405" cy="1609090"/>
              </a:xfrm>
              <a:prstGeom prst="rect">
                <a:avLst/>
              </a:prstGeom>
            </p:spPr>
            <p:txBody>
              <a:bodyPr vert="horz" wrap="square" lIns="0" tIns="0" rIns="0" bIns="0" rtlCol="0">
                <a:spAutoFit/>
              </a:bodyPr>
              <a:lstStyle/>
              <a:p>
                <a:pPr marL="12700">
                  <a:lnSpc>
                    <a:spcPct val="100000"/>
                  </a:lnSpc>
                </a:pPr>
                <a:r>
                  <a:rPr sz="2200" b="1" spc="195" dirty="0">
                    <a:solidFill>
                      <a:srgbClr val="FDD2B4"/>
                    </a:solidFill>
                    <a:latin typeface="Calibri"/>
                    <a:cs typeface="Calibri"/>
                  </a:rPr>
                  <a:t>4</a:t>
                </a:r>
                <a:endParaRPr sz="2200">
                  <a:latin typeface="Calibri"/>
                  <a:cs typeface="Calibri"/>
                </a:endParaRPr>
              </a:p>
              <a:p>
                <a:pPr marL="12700">
                  <a:lnSpc>
                    <a:spcPct val="100000"/>
                  </a:lnSpc>
                  <a:spcBef>
                    <a:spcPts val="665"/>
                  </a:spcBef>
                </a:pPr>
                <a:r>
                  <a:rPr sz="2200" b="1" spc="125" dirty="0">
                    <a:solidFill>
                      <a:srgbClr val="FDD2B4"/>
                    </a:solidFill>
                    <a:latin typeface="Calibri"/>
                    <a:cs typeface="Calibri"/>
                  </a:rPr>
                  <a:t>3</a:t>
                </a:r>
                <a:endParaRPr sz="2200">
                  <a:latin typeface="Calibri"/>
                  <a:cs typeface="Calibri"/>
                </a:endParaRPr>
              </a:p>
              <a:p>
                <a:pPr marL="12700">
                  <a:lnSpc>
                    <a:spcPct val="100000"/>
                  </a:lnSpc>
                  <a:spcBef>
                    <a:spcPts val="665"/>
                  </a:spcBef>
                </a:pPr>
                <a:r>
                  <a:rPr sz="2200" b="1" spc="85" dirty="0">
                    <a:solidFill>
                      <a:srgbClr val="FDD2B4"/>
                    </a:solidFill>
                    <a:latin typeface="Calibri"/>
                    <a:cs typeface="Calibri"/>
                  </a:rPr>
                  <a:t>2</a:t>
                </a:r>
                <a:endParaRPr sz="2200">
                  <a:latin typeface="Calibri"/>
                  <a:cs typeface="Calibri"/>
                </a:endParaRPr>
              </a:p>
              <a:p>
                <a:pPr marL="12700">
                  <a:lnSpc>
                    <a:spcPct val="100000"/>
                  </a:lnSpc>
                  <a:spcBef>
                    <a:spcPts val="665"/>
                  </a:spcBef>
                </a:pPr>
                <a:r>
                  <a:rPr sz="2200" b="1" spc="-125" dirty="0">
                    <a:solidFill>
                      <a:srgbClr val="FDD2B4"/>
                    </a:solidFill>
                    <a:latin typeface="Calibri"/>
                    <a:cs typeface="Calibri"/>
                  </a:rPr>
                  <a:t>1</a:t>
                </a:r>
                <a:endParaRPr sz="2200">
                  <a:latin typeface="Calibri"/>
                  <a:cs typeface="Calibri"/>
                </a:endParaRPr>
              </a:p>
            </p:txBody>
          </p:sp>
          <p:sp>
            <p:nvSpPr>
              <p:cNvPr id="60" name="object 60"/>
              <p:cNvSpPr/>
              <p:nvPr/>
            </p:nvSpPr>
            <p:spPr>
              <a:xfrm>
                <a:off x="10766373" y="5368671"/>
                <a:ext cx="271525" cy="6743"/>
              </a:xfrm>
              <a:prstGeom prst="rect">
                <a:avLst/>
              </a:prstGeom>
              <a:blipFill>
                <a:blip r:embed="rId40" cstate="print"/>
                <a:stretch>
                  <a:fillRect/>
                </a:stretch>
              </a:blipFill>
            </p:spPr>
            <p:txBody>
              <a:bodyPr wrap="square" lIns="0" tIns="0" rIns="0" bIns="0" rtlCol="0"/>
              <a:lstStyle/>
              <a:p>
                <a:endParaRPr/>
              </a:p>
            </p:txBody>
          </p:sp>
          <p:sp>
            <p:nvSpPr>
              <p:cNvPr id="61" name="object 61"/>
              <p:cNvSpPr/>
              <p:nvPr/>
            </p:nvSpPr>
            <p:spPr>
              <a:xfrm>
                <a:off x="10802518" y="7025170"/>
                <a:ext cx="235369" cy="30632"/>
              </a:xfrm>
              <a:prstGeom prst="rect">
                <a:avLst/>
              </a:prstGeom>
              <a:blipFill>
                <a:blip r:embed="rId41" cstate="print"/>
                <a:stretch>
                  <a:fillRect/>
                </a:stretch>
              </a:blipFill>
            </p:spPr>
            <p:txBody>
              <a:bodyPr wrap="square" lIns="0" tIns="0" rIns="0" bIns="0" rtlCol="0"/>
              <a:lstStyle/>
              <a:p>
                <a:endParaRPr/>
              </a:p>
            </p:txBody>
          </p:sp>
          <p:sp>
            <p:nvSpPr>
              <p:cNvPr id="62" name="object 62"/>
              <p:cNvSpPr/>
              <p:nvPr/>
            </p:nvSpPr>
            <p:spPr>
              <a:xfrm>
                <a:off x="10596715" y="5375414"/>
                <a:ext cx="441172" cy="1649755"/>
              </a:xfrm>
              <a:prstGeom prst="rect">
                <a:avLst/>
              </a:prstGeom>
              <a:blipFill>
                <a:blip r:embed="rId42" cstate="print"/>
                <a:stretch>
                  <a:fillRect/>
                </a:stretch>
              </a:blipFill>
            </p:spPr>
            <p:txBody>
              <a:bodyPr wrap="square" lIns="0" tIns="0" rIns="0" bIns="0" rtlCol="0"/>
              <a:lstStyle/>
              <a:p>
                <a:endParaRPr/>
              </a:p>
            </p:txBody>
          </p:sp>
          <p:sp>
            <p:nvSpPr>
              <p:cNvPr id="63" name="object 63"/>
              <p:cNvSpPr/>
              <p:nvPr/>
            </p:nvSpPr>
            <p:spPr>
              <a:xfrm>
                <a:off x="9277794" y="5755766"/>
                <a:ext cx="1321917" cy="1075372"/>
              </a:xfrm>
              <a:prstGeom prst="rect">
                <a:avLst/>
              </a:prstGeom>
              <a:blipFill>
                <a:blip r:embed="rId43" cstate="print"/>
                <a:stretch>
                  <a:fillRect/>
                </a:stretch>
              </a:blipFill>
            </p:spPr>
            <p:txBody>
              <a:bodyPr wrap="square" lIns="0" tIns="0" rIns="0" bIns="0" rtlCol="0"/>
              <a:lstStyle/>
              <a:p>
                <a:endParaRPr/>
              </a:p>
            </p:txBody>
          </p:sp>
          <p:sp>
            <p:nvSpPr>
              <p:cNvPr id="64" name="object 64"/>
              <p:cNvSpPr/>
              <p:nvPr/>
            </p:nvSpPr>
            <p:spPr>
              <a:xfrm>
                <a:off x="9396120" y="7004684"/>
                <a:ext cx="451421" cy="50291"/>
              </a:xfrm>
              <a:prstGeom prst="rect">
                <a:avLst/>
              </a:prstGeom>
              <a:blipFill>
                <a:blip r:embed="rId44" cstate="print"/>
                <a:stretch>
                  <a:fillRect/>
                </a:stretch>
              </a:blipFill>
            </p:spPr>
            <p:txBody>
              <a:bodyPr wrap="square" lIns="0" tIns="0" rIns="0" bIns="0" rtlCol="0"/>
              <a:lstStyle/>
              <a:p>
                <a:endParaRPr/>
              </a:p>
            </p:txBody>
          </p:sp>
          <p:sp>
            <p:nvSpPr>
              <p:cNvPr id="65" name="object 65"/>
              <p:cNvSpPr/>
              <p:nvPr/>
            </p:nvSpPr>
            <p:spPr>
              <a:xfrm>
                <a:off x="5319890" y="5755766"/>
                <a:ext cx="3960888" cy="83820"/>
              </a:xfrm>
              <a:prstGeom prst="rect">
                <a:avLst/>
              </a:prstGeom>
              <a:blipFill>
                <a:blip r:embed="rId45" cstate="print"/>
                <a:stretch>
                  <a:fillRect/>
                </a:stretch>
              </a:blipFill>
            </p:spPr>
            <p:txBody>
              <a:bodyPr wrap="square" lIns="0" tIns="0" rIns="0" bIns="0" rtlCol="0"/>
              <a:lstStyle/>
              <a:p>
                <a:endParaRPr/>
              </a:p>
            </p:txBody>
          </p:sp>
          <p:sp>
            <p:nvSpPr>
              <p:cNvPr id="66" name="object 66"/>
              <p:cNvSpPr/>
              <p:nvPr/>
            </p:nvSpPr>
            <p:spPr>
              <a:xfrm>
                <a:off x="5319890" y="6585584"/>
                <a:ext cx="3960888" cy="83820"/>
              </a:xfrm>
              <a:prstGeom prst="rect">
                <a:avLst/>
              </a:prstGeom>
              <a:blipFill>
                <a:blip r:embed="rId46" cstate="print"/>
                <a:stretch>
                  <a:fillRect/>
                </a:stretch>
              </a:blipFill>
            </p:spPr>
            <p:txBody>
              <a:bodyPr wrap="square" lIns="0" tIns="0" rIns="0" bIns="0" rtlCol="0"/>
              <a:lstStyle/>
              <a:p>
                <a:endParaRPr/>
              </a:p>
            </p:txBody>
          </p:sp>
          <p:sp>
            <p:nvSpPr>
              <p:cNvPr id="67" name="object 67"/>
              <p:cNvSpPr/>
              <p:nvPr/>
            </p:nvSpPr>
            <p:spPr>
              <a:xfrm>
                <a:off x="7938375" y="7004684"/>
                <a:ext cx="502793" cy="49301"/>
              </a:xfrm>
              <a:prstGeom prst="rect">
                <a:avLst/>
              </a:prstGeom>
              <a:blipFill>
                <a:blip r:embed="rId47" cstate="print"/>
                <a:stretch>
                  <a:fillRect/>
                </a:stretch>
              </a:blipFill>
            </p:spPr>
            <p:txBody>
              <a:bodyPr wrap="square" lIns="0" tIns="0" rIns="0" bIns="0" rtlCol="0"/>
              <a:lstStyle/>
              <a:p>
                <a:endParaRPr/>
              </a:p>
            </p:txBody>
          </p:sp>
          <p:sp>
            <p:nvSpPr>
              <p:cNvPr id="68" name="object 68"/>
              <p:cNvSpPr/>
              <p:nvPr/>
            </p:nvSpPr>
            <p:spPr>
              <a:xfrm>
                <a:off x="6748868" y="5368671"/>
                <a:ext cx="884770" cy="51815"/>
              </a:xfrm>
              <a:prstGeom prst="rect">
                <a:avLst/>
              </a:prstGeom>
              <a:blipFill>
                <a:blip r:embed="rId48" cstate="print"/>
                <a:stretch>
                  <a:fillRect/>
                </a:stretch>
              </a:blipFill>
            </p:spPr>
            <p:txBody>
              <a:bodyPr wrap="square" lIns="0" tIns="0" rIns="0" bIns="0" rtlCol="0"/>
              <a:lstStyle/>
              <a:p>
                <a:endParaRPr/>
              </a:p>
            </p:txBody>
          </p:sp>
          <p:sp>
            <p:nvSpPr>
              <p:cNvPr id="69" name="object 69"/>
              <p:cNvSpPr/>
              <p:nvPr/>
            </p:nvSpPr>
            <p:spPr>
              <a:xfrm>
                <a:off x="5319890" y="6174866"/>
                <a:ext cx="1702917" cy="75437"/>
              </a:xfrm>
              <a:prstGeom prst="rect">
                <a:avLst/>
              </a:prstGeom>
              <a:blipFill>
                <a:blip r:embed="rId49" cstate="print"/>
                <a:stretch>
                  <a:fillRect/>
                </a:stretch>
              </a:blipFill>
            </p:spPr>
            <p:txBody>
              <a:bodyPr wrap="square" lIns="0" tIns="0" rIns="0" bIns="0" rtlCol="0"/>
              <a:lstStyle/>
              <a:p>
                <a:endParaRPr/>
              </a:p>
            </p:txBody>
          </p:sp>
          <p:sp>
            <p:nvSpPr>
              <p:cNvPr id="70" name="object 70"/>
              <p:cNvSpPr/>
              <p:nvPr/>
            </p:nvSpPr>
            <p:spPr>
              <a:xfrm>
                <a:off x="6507886" y="7004684"/>
                <a:ext cx="475513" cy="48285"/>
              </a:xfrm>
              <a:prstGeom prst="rect">
                <a:avLst/>
              </a:prstGeom>
              <a:blipFill>
                <a:blip r:embed="rId50" cstate="print"/>
                <a:stretch>
                  <a:fillRect/>
                </a:stretch>
              </a:blipFill>
            </p:spPr>
            <p:txBody>
              <a:bodyPr wrap="square" lIns="0" tIns="0" rIns="0" bIns="0" rtlCol="0"/>
              <a:lstStyle/>
              <a:p>
                <a:endParaRPr/>
              </a:p>
            </p:txBody>
          </p:sp>
          <p:sp>
            <p:nvSpPr>
              <p:cNvPr id="71" name="object 71"/>
              <p:cNvSpPr/>
              <p:nvPr/>
            </p:nvSpPr>
            <p:spPr>
              <a:xfrm>
                <a:off x="5319890" y="5368671"/>
                <a:ext cx="299554" cy="51815"/>
              </a:xfrm>
              <a:prstGeom prst="rect">
                <a:avLst/>
              </a:prstGeom>
              <a:blipFill>
                <a:blip r:embed="rId51" cstate="print"/>
                <a:stretch>
                  <a:fillRect/>
                </a:stretch>
              </a:blipFill>
            </p:spPr>
            <p:txBody>
              <a:bodyPr wrap="square" lIns="0" tIns="0" rIns="0" bIns="0" rtlCol="0"/>
              <a:lstStyle/>
              <a:p>
                <a:endParaRPr/>
              </a:p>
            </p:txBody>
          </p:sp>
          <p:sp>
            <p:nvSpPr>
              <p:cNvPr id="72" name="object 72"/>
              <p:cNvSpPr/>
              <p:nvPr/>
            </p:nvSpPr>
            <p:spPr>
              <a:xfrm>
                <a:off x="5319890" y="7004684"/>
                <a:ext cx="233032" cy="47282"/>
              </a:xfrm>
              <a:prstGeom prst="rect">
                <a:avLst/>
              </a:prstGeom>
              <a:blipFill>
                <a:blip r:embed="rId52" cstate="print"/>
                <a:stretch>
                  <a:fillRect/>
                </a:stretch>
              </a:blipFill>
            </p:spPr>
            <p:txBody>
              <a:bodyPr wrap="square" lIns="0" tIns="0" rIns="0" bIns="0" rtlCol="0"/>
              <a:lstStyle/>
              <a:p>
                <a:endParaRPr/>
              </a:p>
            </p:txBody>
          </p:sp>
          <p:sp>
            <p:nvSpPr>
              <p:cNvPr id="73" name="object 73"/>
              <p:cNvSpPr/>
              <p:nvPr/>
            </p:nvSpPr>
            <p:spPr>
              <a:xfrm>
                <a:off x="5319890" y="6250304"/>
                <a:ext cx="4971973" cy="335280"/>
              </a:xfrm>
              <a:prstGeom prst="rect">
                <a:avLst/>
              </a:prstGeom>
              <a:blipFill>
                <a:blip r:embed="rId53" cstate="print"/>
                <a:stretch>
                  <a:fillRect/>
                </a:stretch>
              </a:blipFill>
            </p:spPr>
            <p:txBody>
              <a:bodyPr wrap="square" lIns="0" tIns="0" rIns="0" bIns="0" rtlCol="0"/>
              <a:lstStyle/>
              <a:p>
                <a:endParaRPr/>
              </a:p>
            </p:txBody>
          </p:sp>
          <p:sp>
            <p:nvSpPr>
              <p:cNvPr id="74" name="object 74"/>
              <p:cNvSpPr/>
              <p:nvPr/>
            </p:nvSpPr>
            <p:spPr>
              <a:xfrm>
                <a:off x="5319890" y="5839586"/>
                <a:ext cx="4971973" cy="335279"/>
              </a:xfrm>
              <a:prstGeom prst="rect">
                <a:avLst/>
              </a:prstGeom>
              <a:blipFill>
                <a:blip r:embed="rId54" cstate="print"/>
                <a:stretch>
                  <a:fillRect/>
                </a:stretch>
              </a:blipFill>
            </p:spPr>
            <p:txBody>
              <a:bodyPr wrap="square" lIns="0" tIns="0" rIns="0" bIns="0" rtlCol="0"/>
              <a:lstStyle/>
              <a:p>
                <a:endParaRPr/>
              </a:p>
            </p:txBody>
          </p:sp>
          <p:sp>
            <p:nvSpPr>
              <p:cNvPr id="75" name="object 75"/>
              <p:cNvSpPr/>
              <p:nvPr/>
            </p:nvSpPr>
            <p:spPr>
              <a:xfrm>
                <a:off x="8763075" y="5368671"/>
                <a:ext cx="873887" cy="387095"/>
              </a:xfrm>
              <a:prstGeom prst="rect">
                <a:avLst/>
              </a:prstGeom>
              <a:blipFill>
                <a:blip r:embed="rId55" cstate="print"/>
                <a:stretch>
                  <a:fillRect/>
                </a:stretch>
              </a:blipFill>
            </p:spPr>
            <p:txBody>
              <a:bodyPr wrap="square" lIns="0" tIns="0" rIns="0" bIns="0" rtlCol="0"/>
              <a:lstStyle/>
              <a:p>
                <a:endParaRPr/>
              </a:p>
            </p:txBody>
          </p:sp>
          <p:sp>
            <p:nvSpPr>
              <p:cNvPr id="76" name="object 76"/>
              <p:cNvSpPr/>
              <p:nvPr/>
            </p:nvSpPr>
            <p:spPr>
              <a:xfrm>
                <a:off x="10802518" y="7220115"/>
                <a:ext cx="235711" cy="6324"/>
              </a:xfrm>
              <a:prstGeom prst="rect">
                <a:avLst/>
              </a:prstGeom>
              <a:blipFill>
                <a:blip r:embed="rId56" cstate="print"/>
                <a:stretch>
                  <a:fillRect/>
                </a:stretch>
              </a:blipFill>
            </p:spPr>
            <p:txBody>
              <a:bodyPr wrap="square" lIns="0" tIns="0" rIns="0" bIns="0" rtlCol="0"/>
              <a:lstStyle/>
              <a:p>
                <a:endParaRPr/>
              </a:p>
            </p:txBody>
          </p:sp>
          <p:sp>
            <p:nvSpPr>
              <p:cNvPr id="77" name="object 77"/>
              <p:cNvSpPr/>
              <p:nvPr/>
            </p:nvSpPr>
            <p:spPr>
              <a:xfrm>
                <a:off x="5321871" y="8145309"/>
                <a:ext cx="5716346" cy="26339"/>
              </a:xfrm>
              <a:prstGeom prst="rect">
                <a:avLst/>
              </a:prstGeom>
              <a:blipFill>
                <a:blip r:embed="rId57" cstate="print"/>
                <a:stretch>
                  <a:fillRect/>
                </a:stretch>
              </a:blipFill>
            </p:spPr>
            <p:txBody>
              <a:bodyPr wrap="square" lIns="0" tIns="0" rIns="0" bIns="0" rtlCol="0"/>
              <a:lstStyle/>
              <a:p>
                <a:endParaRPr/>
              </a:p>
            </p:txBody>
          </p:sp>
          <p:sp>
            <p:nvSpPr>
              <p:cNvPr id="78" name="object 78"/>
              <p:cNvSpPr/>
              <p:nvPr/>
            </p:nvSpPr>
            <p:spPr>
              <a:xfrm>
                <a:off x="10598251" y="7226439"/>
                <a:ext cx="439978" cy="918870"/>
              </a:xfrm>
              <a:prstGeom prst="rect">
                <a:avLst/>
              </a:prstGeom>
              <a:blipFill>
                <a:blip r:embed="rId58" cstate="print"/>
                <a:stretch>
                  <a:fillRect/>
                </a:stretch>
              </a:blipFill>
            </p:spPr>
            <p:txBody>
              <a:bodyPr wrap="square" lIns="0" tIns="0" rIns="0" bIns="0" rtlCol="0"/>
              <a:lstStyle/>
              <a:p>
                <a:endParaRPr/>
              </a:p>
            </p:txBody>
          </p:sp>
          <p:sp>
            <p:nvSpPr>
              <p:cNvPr id="79" name="object 79"/>
              <p:cNvSpPr/>
              <p:nvPr/>
            </p:nvSpPr>
            <p:spPr>
              <a:xfrm>
                <a:off x="9279343" y="7408405"/>
                <a:ext cx="1321917" cy="736904"/>
              </a:xfrm>
              <a:prstGeom prst="rect">
                <a:avLst/>
              </a:prstGeom>
              <a:blipFill>
                <a:blip r:embed="rId59" cstate="print"/>
                <a:stretch>
                  <a:fillRect/>
                </a:stretch>
              </a:blipFill>
            </p:spPr>
            <p:txBody>
              <a:bodyPr wrap="square" lIns="0" tIns="0" rIns="0" bIns="0" rtlCol="0"/>
              <a:lstStyle/>
              <a:p>
                <a:endParaRPr/>
              </a:p>
            </p:txBody>
          </p:sp>
          <p:sp>
            <p:nvSpPr>
              <p:cNvPr id="80" name="object 80"/>
              <p:cNvSpPr/>
              <p:nvPr/>
            </p:nvSpPr>
            <p:spPr>
              <a:xfrm>
                <a:off x="9396120" y="7220115"/>
                <a:ext cx="451421" cy="191300"/>
              </a:xfrm>
              <a:prstGeom prst="rect">
                <a:avLst/>
              </a:prstGeom>
              <a:blipFill>
                <a:blip r:embed="rId60" cstate="print"/>
                <a:stretch>
                  <a:fillRect/>
                </a:stretch>
              </a:blipFill>
            </p:spPr>
            <p:txBody>
              <a:bodyPr wrap="square" lIns="0" tIns="0" rIns="0" bIns="0" rtlCol="0"/>
              <a:lstStyle/>
              <a:p>
                <a:endParaRPr/>
              </a:p>
            </p:txBody>
          </p:sp>
          <p:sp>
            <p:nvSpPr>
              <p:cNvPr id="81" name="object 81"/>
              <p:cNvSpPr/>
              <p:nvPr/>
            </p:nvSpPr>
            <p:spPr>
              <a:xfrm>
                <a:off x="5321871" y="7408405"/>
                <a:ext cx="3960469" cy="371459"/>
              </a:xfrm>
              <a:prstGeom prst="rect">
                <a:avLst/>
              </a:prstGeom>
              <a:blipFill>
                <a:blip r:embed="rId61" cstate="print"/>
                <a:stretch>
                  <a:fillRect/>
                </a:stretch>
              </a:blipFill>
            </p:spPr>
            <p:txBody>
              <a:bodyPr wrap="square" lIns="0" tIns="0" rIns="0" bIns="0" rtlCol="0"/>
              <a:lstStyle/>
              <a:p>
                <a:endParaRPr/>
              </a:p>
            </p:txBody>
          </p:sp>
          <p:sp>
            <p:nvSpPr>
              <p:cNvPr id="82" name="object 82"/>
              <p:cNvSpPr/>
              <p:nvPr/>
            </p:nvSpPr>
            <p:spPr>
              <a:xfrm>
                <a:off x="5321871" y="7960334"/>
                <a:ext cx="3960469" cy="184975"/>
              </a:xfrm>
              <a:prstGeom prst="rect">
                <a:avLst/>
              </a:prstGeom>
              <a:blipFill>
                <a:blip r:embed="rId62" cstate="print"/>
                <a:stretch>
                  <a:fillRect/>
                </a:stretch>
              </a:blipFill>
            </p:spPr>
            <p:txBody>
              <a:bodyPr wrap="square" lIns="0" tIns="0" rIns="0" bIns="0" rtlCol="0"/>
              <a:lstStyle/>
              <a:p>
                <a:endParaRPr/>
              </a:p>
            </p:txBody>
          </p:sp>
          <p:sp>
            <p:nvSpPr>
              <p:cNvPr id="83" name="object 83"/>
              <p:cNvSpPr/>
              <p:nvPr/>
            </p:nvSpPr>
            <p:spPr>
              <a:xfrm>
                <a:off x="7938375" y="7220115"/>
                <a:ext cx="502793" cy="191300"/>
              </a:xfrm>
              <a:prstGeom prst="rect">
                <a:avLst/>
              </a:prstGeom>
              <a:blipFill>
                <a:blip r:embed="rId63" cstate="print"/>
                <a:stretch>
                  <a:fillRect/>
                </a:stretch>
              </a:blipFill>
            </p:spPr>
            <p:txBody>
              <a:bodyPr wrap="square" lIns="0" tIns="0" rIns="0" bIns="0" rtlCol="0"/>
              <a:lstStyle/>
              <a:p>
                <a:endParaRPr/>
              </a:p>
            </p:txBody>
          </p:sp>
          <p:sp>
            <p:nvSpPr>
              <p:cNvPr id="84" name="object 84"/>
              <p:cNvSpPr/>
              <p:nvPr/>
            </p:nvSpPr>
            <p:spPr>
              <a:xfrm>
                <a:off x="6507886" y="7220115"/>
                <a:ext cx="475513" cy="191300"/>
              </a:xfrm>
              <a:prstGeom prst="rect">
                <a:avLst/>
              </a:prstGeom>
              <a:blipFill>
                <a:blip r:embed="rId64" cstate="print"/>
                <a:stretch>
                  <a:fillRect/>
                </a:stretch>
              </a:blipFill>
            </p:spPr>
            <p:txBody>
              <a:bodyPr wrap="square" lIns="0" tIns="0" rIns="0" bIns="0" rtlCol="0"/>
              <a:lstStyle/>
              <a:p>
                <a:endParaRPr/>
              </a:p>
            </p:txBody>
          </p:sp>
          <p:sp>
            <p:nvSpPr>
              <p:cNvPr id="85" name="object 85"/>
              <p:cNvSpPr/>
              <p:nvPr/>
            </p:nvSpPr>
            <p:spPr>
              <a:xfrm>
                <a:off x="5321871" y="7776857"/>
                <a:ext cx="1700936" cy="186474"/>
              </a:xfrm>
              <a:prstGeom prst="rect">
                <a:avLst/>
              </a:prstGeom>
              <a:blipFill>
                <a:blip r:embed="rId65" cstate="print"/>
                <a:stretch>
                  <a:fillRect/>
                </a:stretch>
              </a:blipFill>
            </p:spPr>
            <p:txBody>
              <a:bodyPr wrap="square" lIns="0" tIns="0" rIns="0" bIns="0" rtlCol="0"/>
              <a:lstStyle/>
              <a:p>
                <a:endParaRPr/>
              </a:p>
            </p:txBody>
          </p:sp>
          <p:sp>
            <p:nvSpPr>
              <p:cNvPr id="86" name="object 86"/>
              <p:cNvSpPr/>
              <p:nvPr/>
            </p:nvSpPr>
            <p:spPr>
              <a:xfrm>
                <a:off x="5321871" y="7220115"/>
                <a:ext cx="231051" cy="191300"/>
              </a:xfrm>
              <a:prstGeom prst="rect">
                <a:avLst/>
              </a:prstGeom>
              <a:blipFill>
                <a:blip r:embed="rId66" cstate="print"/>
                <a:stretch>
                  <a:fillRect/>
                </a:stretch>
              </a:blipFill>
            </p:spPr>
            <p:txBody>
              <a:bodyPr wrap="square" lIns="0" tIns="0" rIns="0" bIns="0" rtlCol="0"/>
              <a:lstStyle/>
              <a:p>
                <a:endParaRPr/>
              </a:p>
            </p:txBody>
          </p:sp>
          <p:sp>
            <p:nvSpPr>
              <p:cNvPr id="87" name="object 87"/>
              <p:cNvSpPr/>
              <p:nvPr/>
            </p:nvSpPr>
            <p:spPr>
              <a:xfrm>
                <a:off x="5319890" y="6669405"/>
                <a:ext cx="4939690" cy="550722"/>
              </a:xfrm>
              <a:prstGeom prst="rect">
                <a:avLst/>
              </a:prstGeom>
              <a:blipFill>
                <a:blip r:embed="rId67" cstate="print"/>
                <a:stretch>
                  <a:fillRect/>
                </a:stretch>
              </a:blipFill>
            </p:spPr>
            <p:txBody>
              <a:bodyPr wrap="square" lIns="0" tIns="0" rIns="0" bIns="0" rtlCol="0"/>
              <a:lstStyle/>
              <a:p>
                <a:endParaRPr/>
              </a:p>
            </p:txBody>
          </p:sp>
          <p:sp>
            <p:nvSpPr>
              <p:cNvPr id="88" name="object 88"/>
              <p:cNvSpPr/>
              <p:nvPr/>
            </p:nvSpPr>
            <p:spPr>
              <a:xfrm>
                <a:off x="5552922" y="6831139"/>
                <a:ext cx="954963" cy="173558"/>
              </a:xfrm>
              <a:prstGeom prst="rect">
                <a:avLst/>
              </a:prstGeom>
              <a:blipFill>
                <a:blip r:embed="rId68" cstate="print"/>
                <a:stretch>
                  <a:fillRect/>
                </a:stretch>
              </a:blipFill>
            </p:spPr>
            <p:txBody>
              <a:bodyPr wrap="square" lIns="0" tIns="0" rIns="0" bIns="0" rtlCol="0"/>
              <a:lstStyle/>
              <a:p>
                <a:endParaRPr/>
              </a:p>
            </p:txBody>
          </p:sp>
          <p:sp>
            <p:nvSpPr>
              <p:cNvPr id="89" name="object 89"/>
              <p:cNvSpPr/>
              <p:nvPr/>
            </p:nvSpPr>
            <p:spPr>
              <a:xfrm>
                <a:off x="5552922" y="7220115"/>
                <a:ext cx="954963" cy="262216"/>
              </a:xfrm>
              <a:prstGeom prst="rect">
                <a:avLst/>
              </a:prstGeom>
              <a:blipFill>
                <a:blip r:embed="rId69" cstate="print"/>
                <a:stretch>
                  <a:fillRect/>
                </a:stretch>
              </a:blipFill>
            </p:spPr>
            <p:txBody>
              <a:bodyPr wrap="square" lIns="0" tIns="0" rIns="0" bIns="0" rtlCol="0"/>
              <a:lstStyle/>
              <a:p>
                <a:endParaRPr/>
              </a:p>
            </p:txBody>
          </p:sp>
          <p:sp>
            <p:nvSpPr>
              <p:cNvPr id="90" name="object 90"/>
              <p:cNvSpPr/>
              <p:nvPr/>
            </p:nvSpPr>
            <p:spPr>
              <a:xfrm>
                <a:off x="5588355" y="6862203"/>
                <a:ext cx="848360" cy="554355"/>
              </a:xfrm>
              <a:custGeom>
                <a:avLst/>
                <a:gdLst/>
                <a:ahLst/>
                <a:cxnLst/>
                <a:rect l="l" t="t" r="r" b="b"/>
                <a:pathLst>
                  <a:path w="848360" h="554354">
                    <a:moveTo>
                      <a:pt x="847801" y="554342"/>
                    </a:moveTo>
                    <a:lnTo>
                      <a:pt x="0" y="554342"/>
                    </a:lnTo>
                    <a:lnTo>
                      <a:pt x="420814" y="0"/>
                    </a:lnTo>
                    <a:lnTo>
                      <a:pt x="847801" y="554342"/>
                    </a:lnTo>
                    <a:close/>
                  </a:path>
                </a:pathLst>
              </a:custGeom>
              <a:ln w="23660">
                <a:solidFill>
                  <a:srgbClr val="FFFFFF"/>
                </a:solidFill>
              </a:ln>
            </p:spPr>
            <p:txBody>
              <a:bodyPr wrap="square" lIns="0" tIns="0" rIns="0" bIns="0" rtlCol="0"/>
              <a:lstStyle/>
              <a:p>
                <a:endParaRPr/>
              </a:p>
            </p:txBody>
          </p:sp>
          <p:sp>
            <p:nvSpPr>
              <p:cNvPr id="91" name="object 91"/>
              <p:cNvSpPr/>
              <p:nvPr/>
            </p:nvSpPr>
            <p:spPr>
              <a:xfrm>
                <a:off x="6983400" y="6831139"/>
                <a:ext cx="954976" cy="651192"/>
              </a:xfrm>
              <a:prstGeom prst="rect">
                <a:avLst/>
              </a:prstGeom>
              <a:blipFill>
                <a:blip r:embed="rId70" cstate="print"/>
                <a:stretch>
                  <a:fillRect/>
                </a:stretch>
              </a:blipFill>
            </p:spPr>
            <p:txBody>
              <a:bodyPr wrap="square" lIns="0" tIns="0" rIns="0" bIns="0" rtlCol="0"/>
              <a:lstStyle/>
              <a:p>
                <a:endParaRPr/>
              </a:p>
            </p:txBody>
          </p:sp>
          <p:sp>
            <p:nvSpPr>
              <p:cNvPr id="92" name="object 92"/>
              <p:cNvSpPr/>
              <p:nvPr/>
            </p:nvSpPr>
            <p:spPr>
              <a:xfrm>
                <a:off x="7018832" y="6862203"/>
                <a:ext cx="848360" cy="554355"/>
              </a:xfrm>
              <a:custGeom>
                <a:avLst/>
                <a:gdLst/>
                <a:ahLst/>
                <a:cxnLst/>
                <a:rect l="l" t="t" r="r" b="b"/>
                <a:pathLst>
                  <a:path w="848359" h="554354">
                    <a:moveTo>
                      <a:pt x="847801" y="554342"/>
                    </a:moveTo>
                    <a:lnTo>
                      <a:pt x="0" y="554342"/>
                    </a:lnTo>
                    <a:lnTo>
                      <a:pt x="420814" y="0"/>
                    </a:lnTo>
                    <a:lnTo>
                      <a:pt x="847801" y="554342"/>
                    </a:lnTo>
                    <a:close/>
                  </a:path>
                </a:pathLst>
              </a:custGeom>
              <a:ln w="23660">
                <a:solidFill>
                  <a:srgbClr val="FFFFFF"/>
                </a:solidFill>
              </a:ln>
            </p:spPr>
            <p:txBody>
              <a:bodyPr wrap="square" lIns="0" tIns="0" rIns="0" bIns="0" rtlCol="0"/>
              <a:lstStyle/>
              <a:p>
                <a:endParaRPr/>
              </a:p>
            </p:txBody>
          </p:sp>
          <p:sp>
            <p:nvSpPr>
              <p:cNvPr id="93" name="object 93"/>
              <p:cNvSpPr/>
              <p:nvPr/>
            </p:nvSpPr>
            <p:spPr>
              <a:xfrm>
                <a:off x="8441156" y="6831139"/>
                <a:ext cx="954963" cy="651192"/>
              </a:xfrm>
              <a:prstGeom prst="rect">
                <a:avLst/>
              </a:prstGeom>
              <a:blipFill>
                <a:blip r:embed="rId71" cstate="print"/>
                <a:stretch>
                  <a:fillRect/>
                </a:stretch>
              </a:blipFill>
            </p:spPr>
            <p:txBody>
              <a:bodyPr wrap="square" lIns="0" tIns="0" rIns="0" bIns="0" rtlCol="0"/>
              <a:lstStyle/>
              <a:p>
                <a:endParaRPr/>
              </a:p>
            </p:txBody>
          </p:sp>
          <p:sp>
            <p:nvSpPr>
              <p:cNvPr id="94" name="object 94"/>
              <p:cNvSpPr/>
              <p:nvPr/>
            </p:nvSpPr>
            <p:spPr>
              <a:xfrm>
                <a:off x="8476589" y="6862203"/>
                <a:ext cx="848360" cy="554355"/>
              </a:xfrm>
              <a:custGeom>
                <a:avLst/>
                <a:gdLst/>
                <a:ahLst/>
                <a:cxnLst/>
                <a:rect l="l" t="t" r="r" b="b"/>
                <a:pathLst>
                  <a:path w="848359" h="554354">
                    <a:moveTo>
                      <a:pt x="847801" y="554342"/>
                    </a:moveTo>
                    <a:lnTo>
                      <a:pt x="0" y="554342"/>
                    </a:lnTo>
                    <a:lnTo>
                      <a:pt x="420814" y="0"/>
                    </a:lnTo>
                    <a:lnTo>
                      <a:pt x="847801" y="554342"/>
                    </a:lnTo>
                    <a:close/>
                  </a:path>
                </a:pathLst>
              </a:custGeom>
              <a:ln w="23660">
                <a:solidFill>
                  <a:srgbClr val="FFFFFF"/>
                </a:solidFill>
              </a:ln>
            </p:spPr>
            <p:txBody>
              <a:bodyPr wrap="square" lIns="0" tIns="0" rIns="0" bIns="0" rtlCol="0"/>
              <a:lstStyle/>
              <a:p>
                <a:endParaRPr/>
              </a:p>
            </p:txBody>
          </p:sp>
          <p:sp>
            <p:nvSpPr>
              <p:cNvPr id="95" name="object 95"/>
              <p:cNvSpPr/>
              <p:nvPr/>
            </p:nvSpPr>
            <p:spPr>
              <a:xfrm>
                <a:off x="9847541" y="6831139"/>
                <a:ext cx="954976" cy="388988"/>
              </a:xfrm>
              <a:prstGeom prst="rect">
                <a:avLst/>
              </a:prstGeom>
              <a:blipFill>
                <a:blip r:embed="rId72" cstate="print"/>
                <a:stretch>
                  <a:fillRect/>
                </a:stretch>
              </a:blipFill>
            </p:spPr>
            <p:txBody>
              <a:bodyPr wrap="square" lIns="0" tIns="0" rIns="0" bIns="0" rtlCol="0"/>
              <a:lstStyle/>
              <a:p>
                <a:endParaRPr/>
              </a:p>
            </p:txBody>
          </p:sp>
          <p:sp>
            <p:nvSpPr>
              <p:cNvPr id="96" name="object 96"/>
              <p:cNvSpPr/>
              <p:nvPr/>
            </p:nvSpPr>
            <p:spPr>
              <a:xfrm>
                <a:off x="9847541" y="6831139"/>
                <a:ext cx="412038" cy="173558"/>
              </a:xfrm>
              <a:prstGeom prst="rect">
                <a:avLst/>
              </a:prstGeom>
              <a:blipFill>
                <a:blip r:embed="rId73" cstate="print"/>
                <a:stretch>
                  <a:fillRect/>
                </a:stretch>
              </a:blipFill>
            </p:spPr>
            <p:txBody>
              <a:bodyPr wrap="square" lIns="0" tIns="0" rIns="0" bIns="0" rtlCol="0"/>
              <a:lstStyle/>
              <a:p>
                <a:endParaRPr/>
              </a:p>
            </p:txBody>
          </p:sp>
          <p:sp>
            <p:nvSpPr>
              <p:cNvPr id="97" name="object 97"/>
              <p:cNvSpPr/>
              <p:nvPr/>
            </p:nvSpPr>
            <p:spPr>
              <a:xfrm>
                <a:off x="9847541" y="7220115"/>
                <a:ext cx="954976" cy="262216"/>
              </a:xfrm>
              <a:prstGeom prst="rect">
                <a:avLst/>
              </a:prstGeom>
              <a:blipFill>
                <a:blip r:embed="rId74" cstate="print"/>
                <a:stretch>
                  <a:fillRect/>
                </a:stretch>
              </a:blipFill>
            </p:spPr>
            <p:txBody>
              <a:bodyPr wrap="square" lIns="0" tIns="0" rIns="0" bIns="0" rtlCol="0"/>
              <a:lstStyle/>
              <a:p>
                <a:endParaRPr/>
              </a:p>
            </p:txBody>
          </p:sp>
          <p:sp>
            <p:nvSpPr>
              <p:cNvPr id="98" name="object 98"/>
              <p:cNvSpPr/>
              <p:nvPr/>
            </p:nvSpPr>
            <p:spPr>
              <a:xfrm>
                <a:off x="9882975" y="6862203"/>
                <a:ext cx="848360" cy="554355"/>
              </a:xfrm>
              <a:custGeom>
                <a:avLst/>
                <a:gdLst/>
                <a:ahLst/>
                <a:cxnLst/>
                <a:rect l="l" t="t" r="r" b="b"/>
                <a:pathLst>
                  <a:path w="848359" h="554354">
                    <a:moveTo>
                      <a:pt x="847801" y="554342"/>
                    </a:moveTo>
                    <a:lnTo>
                      <a:pt x="0" y="554342"/>
                    </a:lnTo>
                    <a:lnTo>
                      <a:pt x="420814" y="0"/>
                    </a:lnTo>
                    <a:lnTo>
                      <a:pt x="847801" y="554342"/>
                    </a:lnTo>
                    <a:close/>
                  </a:path>
                </a:pathLst>
              </a:custGeom>
              <a:ln w="23660">
                <a:solidFill>
                  <a:srgbClr val="FFFFFF"/>
                </a:solidFill>
              </a:ln>
            </p:spPr>
            <p:txBody>
              <a:bodyPr wrap="square" lIns="0" tIns="0" rIns="0" bIns="0" rtlCol="0"/>
              <a:lstStyle/>
              <a:p>
                <a:endParaRPr/>
              </a:p>
            </p:txBody>
          </p:sp>
          <p:sp>
            <p:nvSpPr>
              <p:cNvPr id="99" name="object 99"/>
              <p:cNvSpPr/>
              <p:nvPr/>
            </p:nvSpPr>
            <p:spPr>
              <a:xfrm>
                <a:off x="5319890" y="4960645"/>
                <a:ext cx="2313749" cy="795121"/>
              </a:xfrm>
              <a:prstGeom prst="rect">
                <a:avLst/>
              </a:prstGeom>
              <a:blipFill>
                <a:blip r:embed="rId75" cstate="print"/>
                <a:stretch>
                  <a:fillRect/>
                </a:stretch>
              </a:blipFill>
            </p:spPr>
            <p:txBody>
              <a:bodyPr wrap="square" lIns="0" tIns="0" rIns="0" bIns="0" rtlCol="0"/>
              <a:lstStyle/>
              <a:p>
                <a:endParaRPr/>
              </a:p>
            </p:txBody>
          </p:sp>
          <p:sp>
            <p:nvSpPr>
              <p:cNvPr id="100" name="object 100"/>
              <p:cNvSpPr/>
              <p:nvPr/>
            </p:nvSpPr>
            <p:spPr>
              <a:xfrm>
                <a:off x="5619445" y="5420474"/>
                <a:ext cx="1129423" cy="293611"/>
              </a:xfrm>
              <a:prstGeom prst="rect">
                <a:avLst/>
              </a:prstGeom>
              <a:blipFill>
                <a:blip r:embed="rId76" cstate="print"/>
                <a:stretch>
                  <a:fillRect/>
                </a:stretch>
              </a:blipFill>
            </p:spPr>
            <p:txBody>
              <a:bodyPr wrap="square" lIns="0" tIns="0" rIns="0" bIns="0" rtlCol="0"/>
              <a:lstStyle/>
              <a:p>
                <a:endParaRPr/>
              </a:p>
            </p:txBody>
          </p:sp>
          <p:sp>
            <p:nvSpPr>
              <p:cNvPr id="101" name="object 101"/>
              <p:cNvSpPr/>
              <p:nvPr/>
            </p:nvSpPr>
            <p:spPr>
              <a:xfrm>
                <a:off x="5637784" y="4974615"/>
                <a:ext cx="1048385" cy="685165"/>
              </a:xfrm>
              <a:custGeom>
                <a:avLst/>
                <a:gdLst/>
                <a:ahLst/>
                <a:cxnLst/>
                <a:rect l="l" t="t" r="r" b="b"/>
                <a:pathLst>
                  <a:path w="1048384" h="685164">
                    <a:moveTo>
                      <a:pt x="1047826" y="685126"/>
                    </a:moveTo>
                    <a:lnTo>
                      <a:pt x="0" y="685126"/>
                    </a:lnTo>
                    <a:lnTo>
                      <a:pt x="520090" y="0"/>
                    </a:lnTo>
                    <a:lnTo>
                      <a:pt x="1047826" y="685126"/>
                    </a:lnTo>
                    <a:close/>
                  </a:path>
                </a:pathLst>
              </a:custGeom>
              <a:ln w="23660">
                <a:solidFill>
                  <a:srgbClr val="FFFFFF"/>
                </a:solidFill>
              </a:ln>
            </p:spPr>
            <p:txBody>
              <a:bodyPr wrap="square" lIns="0" tIns="0" rIns="0" bIns="0" rtlCol="0"/>
              <a:lstStyle/>
              <a:p>
                <a:endParaRPr/>
              </a:p>
            </p:txBody>
          </p:sp>
          <p:sp>
            <p:nvSpPr>
              <p:cNvPr id="102" name="object 102"/>
              <p:cNvSpPr/>
              <p:nvPr/>
            </p:nvSpPr>
            <p:spPr>
              <a:xfrm>
                <a:off x="7633639" y="5007292"/>
                <a:ext cx="1129423" cy="753452"/>
              </a:xfrm>
              <a:prstGeom prst="rect">
                <a:avLst/>
              </a:prstGeom>
              <a:blipFill>
                <a:blip r:embed="rId77" cstate="print"/>
                <a:stretch>
                  <a:fillRect/>
                </a:stretch>
              </a:blipFill>
            </p:spPr>
            <p:txBody>
              <a:bodyPr wrap="square" lIns="0" tIns="0" rIns="0" bIns="0" rtlCol="0"/>
              <a:lstStyle/>
              <a:p>
                <a:endParaRPr/>
              </a:p>
            </p:txBody>
          </p:sp>
          <p:sp>
            <p:nvSpPr>
              <p:cNvPr id="103" name="object 103"/>
              <p:cNvSpPr/>
              <p:nvPr/>
            </p:nvSpPr>
            <p:spPr>
              <a:xfrm>
                <a:off x="7651966" y="5021275"/>
                <a:ext cx="1048385" cy="685165"/>
              </a:xfrm>
              <a:custGeom>
                <a:avLst/>
                <a:gdLst/>
                <a:ahLst/>
                <a:cxnLst/>
                <a:rect l="l" t="t" r="r" b="b"/>
                <a:pathLst>
                  <a:path w="1048384" h="685164">
                    <a:moveTo>
                      <a:pt x="1047838" y="685126"/>
                    </a:moveTo>
                    <a:lnTo>
                      <a:pt x="0" y="685126"/>
                    </a:lnTo>
                    <a:lnTo>
                      <a:pt x="520103" y="0"/>
                    </a:lnTo>
                    <a:lnTo>
                      <a:pt x="1047838" y="685126"/>
                    </a:lnTo>
                    <a:close/>
                  </a:path>
                </a:pathLst>
              </a:custGeom>
              <a:ln w="23660">
                <a:solidFill>
                  <a:srgbClr val="FFFFFF"/>
                </a:solidFill>
              </a:ln>
            </p:spPr>
            <p:txBody>
              <a:bodyPr wrap="square" lIns="0" tIns="0" rIns="0" bIns="0" rtlCol="0"/>
              <a:lstStyle/>
              <a:p>
                <a:endParaRPr/>
              </a:p>
            </p:txBody>
          </p:sp>
          <p:sp>
            <p:nvSpPr>
              <p:cNvPr id="104" name="object 104"/>
              <p:cNvSpPr/>
              <p:nvPr/>
            </p:nvSpPr>
            <p:spPr>
              <a:xfrm>
                <a:off x="9636962" y="5085511"/>
                <a:ext cx="1129411" cy="283146"/>
              </a:xfrm>
              <a:prstGeom prst="rect">
                <a:avLst/>
              </a:prstGeom>
              <a:blipFill>
                <a:blip r:embed="rId78" cstate="print"/>
                <a:stretch>
                  <a:fillRect/>
                </a:stretch>
              </a:blipFill>
            </p:spPr>
            <p:txBody>
              <a:bodyPr wrap="square" lIns="0" tIns="0" rIns="0" bIns="0" rtlCol="0"/>
              <a:lstStyle/>
              <a:p>
                <a:endParaRPr/>
              </a:p>
            </p:txBody>
          </p:sp>
          <p:sp>
            <p:nvSpPr>
              <p:cNvPr id="105" name="object 105"/>
              <p:cNvSpPr/>
              <p:nvPr/>
            </p:nvSpPr>
            <p:spPr>
              <a:xfrm>
                <a:off x="9636962" y="5085511"/>
                <a:ext cx="651332" cy="75120"/>
              </a:xfrm>
              <a:prstGeom prst="rect">
                <a:avLst/>
              </a:prstGeom>
              <a:blipFill>
                <a:blip r:embed="rId79" cstate="print"/>
                <a:stretch>
                  <a:fillRect/>
                </a:stretch>
              </a:blipFill>
            </p:spPr>
            <p:txBody>
              <a:bodyPr wrap="square" lIns="0" tIns="0" rIns="0" bIns="0" rtlCol="0"/>
              <a:lstStyle/>
              <a:p>
                <a:endParaRPr/>
              </a:p>
            </p:txBody>
          </p:sp>
          <p:sp>
            <p:nvSpPr>
              <p:cNvPr id="106" name="object 106"/>
              <p:cNvSpPr/>
              <p:nvPr/>
            </p:nvSpPr>
            <p:spPr>
              <a:xfrm>
                <a:off x="9636962" y="5007305"/>
                <a:ext cx="1129410" cy="78206"/>
              </a:xfrm>
              <a:prstGeom prst="rect">
                <a:avLst/>
              </a:prstGeom>
              <a:blipFill>
                <a:blip r:embed="rId80" cstate="print"/>
                <a:stretch>
                  <a:fillRect/>
                </a:stretch>
              </a:blipFill>
            </p:spPr>
            <p:txBody>
              <a:bodyPr wrap="square" lIns="0" tIns="0" rIns="0" bIns="0" rtlCol="0"/>
              <a:lstStyle/>
              <a:p>
                <a:endParaRPr/>
              </a:p>
            </p:txBody>
          </p:sp>
          <p:sp>
            <p:nvSpPr>
              <p:cNvPr id="107" name="object 107"/>
              <p:cNvSpPr/>
              <p:nvPr/>
            </p:nvSpPr>
            <p:spPr>
              <a:xfrm>
                <a:off x="9636962" y="5368671"/>
                <a:ext cx="1129411" cy="392074"/>
              </a:xfrm>
              <a:prstGeom prst="rect">
                <a:avLst/>
              </a:prstGeom>
              <a:blipFill>
                <a:blip r:embed="rId81" cstate="print"/>
                <a:stretch>
                  <a:fillRect/>
                </a:stretch>
              </a:blipFill>
            </p:spPr>
            <p:txBody>
              <a:bodyPr wrap="square" lIns="0" tIns="0" rIns="0" bIns="0" rtlCol="0"/>
              <a:lstStyle/>
              <a:p>
                <a:endParaRPr/>
              </a:p>
            </p:txBody>
          </p:sp>
          <p:sp>
            <p:nvSpPr>
              <p:cNvPr id="108" name="object 108"/>
              <p:cNvSpPr/>
              <p:nvPr/>
            </p:nvSpPr>
            <p:spPr>
              <a:xfrm>
                <a:off x="9636962" y="5420486"/>
                <a:ext cx="654900" cy="335279"/>
              </a:xfrm>
              <a:prstGeom prst="rect">
                <a:avLst/>
              </a:prstGeom>
              <a:blipFill>
                <a:blip r:embed="rId82" cstate="print"/>
                <a:stretch>
                  <a:fillRect/>
                </a:stretch>
              </a:blipFill>
            </p:spPr>
            <p:txBody>
              <a:bodyPr wrap="square" lIns="0" tIns="0" rIns="0" bIns="0" rtlCol="0"/>
              <a:lstStyle/>
              <a:p>
                <a:endParaRPr/>
              </a:p>
            </p:txBody>
          </p:sp>
          <p:sp>
            <p:nvSpPr>
              <p:cNvPr id="109" name="object 109"/>
              <p:cNvSpPr/>
              <p:nvPr/>
            </p:nvSpPr>
            <p:spPr>
              <a:xfrm>
                <a:off x="9655288" y="5021275"/>
                <a:ext cx="1048385" cy="685165"/>
              </a:xfrm>
              <a:custGeom>
                <a:avLst/>
                <a:gdLst/>
                <a:ahLst/>
                <a:cxnLst/>
                <a:rect l="l" t="t" r="r" b="b"/>
                <a:pathLst>
                  <a:path w="1048384" h="685164">
                    <a:moveTo>
                      <a:pt x="1047838" y="685126"/>
                    </a:moveTo>
                    <a:lnTo>
                      <a:pt x="0" y="685126"/>
                    </a:lnTo>
                    <a:lnTo>
                      <a:pt x="520103" y="0"/>
                    </a:lnTo>
                    <a:lnTo>
                      <a:pt x="1047838" y="685126"/>
                    </a:lnTo>
                    <a:close/>
                  </a:path>
                </a:pathLst>
              </a:custGeom>
              <a:ln w="23660">
                <a:solidFill>
                  <a:srgbClr val="FFFFFF"/>
                </a:solidFill>
              </a:ln>
            </p:spPr>
            <p:txBody>
              <a:bodyPr wrap="square" lIns="0" tIns="0" rIns="0" bIns="0" rtlCol="0"/>
              <a:lstStyle/>
              <a:p>
                <a:endParaRPr/>
              </a:p>
            </p:txBody>
          </p:sp>
          <p:sp>
            <p:nvSpPr>
              <p:cNvPr id="110" name="object 110"/>
              <p:cNvSpPr txBox="1"/>
              <p:nvPr/>
            </p:nvSpPr>
            <p:spPr>
              <a:xfrm>
                <a:off x="6294983" y="2910763"/>
                <a:ext cx="1744345" cy="196215"/>
              </a:xfrm>
              <a:prstGeom prst="rect">
                <a:avLst/>
              </a:prstGeom>
            </p:spPr>
            <p:txBody>
              <a:bodyPr vert="horz" wrap="square" lIns="0" tIns="0" rIns="0" bIns="0" rtlCol="0">
                <a:spAutoFit/>
              </a:bodyPr>
              <a:lstStyle/>
              <a:p>
                <a:pPr marL="12700">
                  <a:lnSpc>
                    <a:spcPct val="100000"/>
                  </a:lnSpc>
                </a:pPr>
                <a:r>
                  <a:rPr sz="1200" b="1" spc="40" dirty="0">
                    <a:solidFill>
                      <a:srgbClr val="FFFFFF"/>
                    </a:solidFill>
                    <a:latin typeface="Calibri"/>
                    <a:cs typeface="Calibri"/>
                  </a:rPr>
                  <a:t>Abschluss </a:t>
                </a:r>
                <a:r>
                  <a:rPr sz="1200" b="1" spc="15" dirty="0">
                    <a:solidFill>
                      <a:srgbClr val="FFFFFF"/>
                    </a:solidFill>
                    <a:latin typeface="Calibri"/>
                    <a:cs typeface="Calibri"/>
                  </a:rPr>
                  <a:t>der</a:t>
                </a:r>
                <a:r>
                  <a:rPr sz="1200" b="1" spc="-5" dirty="0">
                    <a:solidFill>
                      <a:srgbClr val="FFFFFF"/>
                    </a:solidFill>
                    <a:latin typeface="Calibri"/>
                    <a:cs typeface="Calibri"/>
                  </a:rPr>
                  <a:t> </a:t>
                </a:r>
                <a:r>
                  <a:rPr sz="1200" b="1" spc="25" dirty="0">
                    <a:solidFill>
                      <a:srgbClr val="FFFFFF"/>
                    </a:solidFill>
                    <a:latin typeface="Calibri"/>
                    <a:cs typeface="Calibri"/>
                  </a:rPr>
                  <a:t>Berufsreife</a:t>
                </a:r>
                <a:endParaRPr sz="1200">
                  <a:latin typeface="Calibri"/>
                  <a:cs typeface="Calibri"/>
                </a:endParaRPr>
              </a:p>
            </p:txBody>
          </p:sp>
          <p:sp>
            <p:nvSpPr>
              <p:cNvPr id="111" name="object 111"/>
              <p:cNvSpPr/>
              <p:nvPr/>
            </p:nvSpPr>
            <p:spPr>
              <a:xfrm>
                <a:off x="9399854" y="3585705"/>
                <a:ext cx="1503870" cy="628611"/>
              </a:xfrm>
              <a:prstGeom prst="rect">
                <a:avLst/>
              </a:prstGeom>
              <a:blipFill>
                <a:blip r:embed="rId83" cstate="print"/>
                <a:stretch>
                  <a:fillRect/>
                </a:stretch>
              </a:blipFill>
            </p:spPr>
            <p:txBody>
              <a:bodyPr wrap="square" lIns="0" tIns="0" rIns="0" bIns="0" rtlCol="0"/>
              <a:lstStyle/>
              <a:p>
                <a:endParaRPr/>
              </a:p>
            </p:txBody>
          </p:sp>
          <p:sp>
            <p:nvSpPr>
              <p:cNvPr id="112" name="object 112"/>
              <p:cNvSpPr/>
              <p:nvPr/>
            </p:nvSpPr>
            <p:spPr>
              <a:xfrm>
                <a:off x="9399854" y="3995521"/>
                <a:ext cx="892009" cy="218795"/>
              </a:xfrm>
              <a:prstGeom prst="rect">
                <a:avLst/>
              </a:prstGeom>
              <a:blipFill>
                <a:blip r:embed="rId84" cstate="print"/>
                <a:stretch>
                  <a:fillRect/>
                </a:stretch>
              </a:blipFill>
            </p:spPr>
            <p:txBody>
              <a:bodyPr wrap="square" lIns="0" tIns="0" rIns="0" bIns="0" rtlCol="0"/>
              <a:lstStyle/>
              <a:p>
                <a:endParaRPr/>
              </a:p>
            </p:txBody>
          </p:sp>
          <p:sp>
            <p:nvSpPr>
              <p:cNvPr id="113" name="object 113"/>
              <p:cNvSpPr/>
              <p:nvPr/>
            </p:nvSpPr>
            <p:spPr>
              <a:xfrm>
                <a:off x="9399854" y="3585705"/>
                <a:ext cx="892009" cy="334378"/>
              </a:xfrm>
              <a:prstGeom prst="rect">
                <a:avLst/>
              </a:prstGeom>
              <a:blipFill>
                <a:blip r:embed="rId85" cstate="print"/>
                <a:stretch>
                  <a:fillRect/>
                </a:stretch>
              </a:blipFill>
            </p:spPr>
            <p:txBody>
              <a:bodyPr wrap="square" lIns="0" tIns="0" rIns="0" bIns="0" rtlCol="0"/>
              <a:lstStyle/>
              <a:p>
                <a:endParaRPr/>
              </a:p>
            </p:txBody>
          </p:sp>
          <p:sp>
            <p:nvSpPr>
              <p:cNvPr id="114" name="object 114"/>
              <p:cNvSpPr/>
              <p:nvPr/>
            </p:nvSpPr>
            <p:spPr>
              <a:xfrm>
                <a:off x="9412871" y="3598722"/>
                <a:ext cx="1409700" cy="535305"/>
              </a:xfrm>
              <a:custGeom>
                <a:avLst/>
                <a:gdLst/>
                <a:ahLst/>
                <a:cxnLst/>
                <a:rect l="l" t="t" r="r" b="b"/>
                <a:pathLst>
                  <a:path w="1409700" h="535304">
                    <a:moveTo>
                      <a:pt x="1308760" y="0"/>
                    </a:moveTo>
                    <a:lnTo>
                      <a:pt x="100583" y="0"/>
                    </a:lnTo>
                    <a:lnTo>
                      <a:pt x="42433" y="1571"/>
                    </a:lnTo>
                    <a:lnTo>
                      <a:pt x="12572" y="12573"/>
                    </a:lnTo>
                    <a:lnTo>
                      <a:pt x="1571" y="42433"/>
                    </a:lnTo>
                    <a:lnTo>
                      <a:pt x="0" y="100584"/>
                    </a:lnTo>
                    <a:lnTo>
                      <a:pt x="0" y="434568"/>
                    </a:lnTo>
                    <a:lnTo>
                      <a:pt x="1571" y="492718"/>
                    </a:lnTo>
                    <a:lnTo>
                      <a:pt x="12572" y="522579"/>
                    </a:lnTo>
                    <a:lnTo>
                      <a:pt x="42433" y="533580"/>
                    </a:lnTo>
                    <a:lnTo>
                      <a:pt x="100583" y="535152"/>
                    </a:lnTo>
                    <a:lnTo>
                      <a:pt x="1308760" y="535152"/>
                    </a:lnTo>
                    <a:lnTo>
                      <a:pt x="1366910" y="533580"/>
                    </a:lnTo>
                    <a:lnTo>
                      <a:pt x="1396771" y="522579"/>
                    </a:lnTo>
                    <a:lnTo>
                      <a:pt x="1407772" y="492718"/>
                    </a:lnTo>
                    <a:lnTo>
                      <a:pt x="1409344" y="434568"/>
                    </a:lnTo>
                    <a:lnTo>
                      <a:pt x="1409344" y="100584"/>
                    </a:lnTo>
                    <a:lnTo>
                      <a:pt x="1407772" y="42433"/>
                    </a:lnTo>
                    <a:lnTo>
                      <a:pt x="1396771" y="12572"/>
                    </a:lnTo>
                    <a:lnTo>
                      <a:pt x="1366910" y="1571"/>
                    </a:lnTo>
                    <a:lnTo>
                      <a:pt x="1308760" y="0"/>
                    </a:lnTo>
                    <a:close/>
                  </a:path>
                </a:pathLst>
              </a:custGeom>
              <a:solidFill>
                <a:srgbClr val="FFFFFF"/>
              </a:solidFill>
            </p:spPr>
            <p:txBody>
              <a:bodyPr wrap="square" lIns="0" tIns="0" rIns="0" bIns="0" rtlCol="0"/>
              <a:lstStyle/>
              <a:p>
                <a:endParaRPr/>
              </a:p>
            </p:txBody>
          </p:sp>
          <p:sp>
            <p:nvSpPr>
              <p:cNvPr id="115" name="object 115"/>
              <p:cNvSpPr/>
              <p:nvPr/>
            </p:nvSpPr>
            <p:spPr>
              <a:xfrm>
                <a:off x="9412871" y="3598722"/>
                <a:ext cx="1409700" cy="535305"/>
              </a:xfrm>
              <a:custGeom>
                <a:avLst/>
                <a:gdLst/>
                <a:ahLst/>
                <a:cxnLst/>
                <a:rect l="l" t="t" r="r" b="b"/>
                <a:pathLst>
                  <a:path w="1409700" h="535304">
                    <a:moveTo>
                      <a:pt x="100583" y="0"/>
                    </a:moveTo>
                    <a:lnTo>
                      <a:pt x="42433" y="1571"/>
                    </a:lnTo>
                    <a:lnTo>
                      <a:pt x="12572" y="12573"/>
                    </a:lnTo>
                    <a:lnTo>
                      <a:pt x="1571" y="42433"/>
                    </a:lnTo>
                    <a:lnTo>
                      <a:pt x="0" y="100584"/>
                    </a:lnTo>
                    <a:lnTo>
                      <a:pt x="0" y="434568"/>
                    </a:lnTo>
                    <a:lnTo>
                      <a:pt x="1571" y="492718"/>
                    </a:lnTo>
                    <a:lnTo>
                      <a:pt x="12572" y="522579"/>
                    </a:lnTo>
                    <a:lnTo>
                      <a:pt x="42433" y="533580"/>
                    </a:lnTo>
                    <a:lnTo>
                      <a:pt x="100583" y="535152"/>
                    </a:lnTo>
                    <a:lnTo>
                      <a:pt x="1308760" y="535152"/>
                    </a:lnTo>
                    <a:lnTo>
                      <a:pt x="1366910" y="533580"/>
                    </a:lnTo>
                    <a:lnTo>
                      <a:pt x="1396771" y="522579"/>
                    </a:lnTo>
                    <a:lnTo>
                      <a:pt x="1407772" y="492718"/>
                    </a:lnTo>
                    <a:lnTo>
                      <a:pt x="1409344" y="434568"/>
                    </a:lnTo>
                    <a:lnTo>
                      <a:pt x="1409344" y="100584"/>
                    </a:lnTo>
                    <a:lnTo>
                      <a:pt x="1407772" y="42433"/>
                    </a:lnTo>
                    <a:lnTo>
                      <a:pt x="1396771" y="12572"/>
                    </a:lnTo>
                    <a:lnTo>
                      <a:pt x="1366910" y="1571"/>
                    </a:lnTo>
                    <a:lnTo>
                      <a:pt x="1308760" y="0"/>
                    </a:lnTo>
                    <a:lnTo>
                      <a:pt x="100583" y="0"/>
                    </a:lnTo>
                    <a:close/>
                  </a:path>
                </a:pathLst>
              </a:custGeom>
              <a:ln w="23660">
                <a:solidFill>
                  <a:srgbClr val="FFFFFF"/>
                </a:solidFill>
              </a:ln>
            </p:spPr>
            <p:txBody>
              <a:bodyPr wrap="square" lIns="0" tIns="0" rIns="0" bIns="0" rtlCol="0"/>
              <a:lstStyle/>
              <a:p>
                <a:endParaRPr/>
              </a:p>
            </p:txBody>
          </p:sp>
          <p:sp>
            <p:nvSpPr>
              <p:cNvPr id="116" name="object 116"/>
              <p:cNvSpPr txBox="1"/>
              <p:nvPr/>
            </p:nvSpPr>
            <p:spPr>
              <a:xfrm>
                <a:off x="9521673" y="3744340"/>
                <a:ext cx="1048614" cy="246221"/>
              </a:xfrm>
              <a:prstGeom prst="rect">
                <a:avLst/>
              </a:prstGeom>
            </p:spPr>
            <p:txBody>
              <a:bodyPr vert="horz" wrap="square" lIns="0" tIns="0" rIns="0" bIns="0" rtlCol="0">
                <a:spAutoFit/>
              </a:bodyPr>
              <a:lstStyle/>
              <a:p>
                <a:pPr marL="12700">
                  <a:lnSpc>
                    <a:spcPct val="100000"/>
                  </a:lnSpc>
                </a:pPr>
                <a:r>
                  <a:rPr sz="1600" spc="35" dirty="0">
                    <a:solidFill>
                      <a:srgbClr val="0076A4"/>
                    </a:solidFill>
                    <a:latin typeface="Calibri"/>
                    <a:cs typeface="Calibri"/>
                  </a:rPr>
                  <a:t>Gymnasium</a:t>
                </a:r>
                <a:endParaRPr sz="1400" dirty="0">
                  <a:latin typeface="Calibri"/>
                  <a:cs typeface="Calibri"/>
                </a:endParaRPr>
              </a:p>
            </p:txBody>
          </p:sp>
          <p:sp>
            <p:nvSpPr>
              <p:cNvPr id="117" name="object 117"/>
              <p:cNvSpPr/>
              <p:nvPr/>
            </p:nvSpPr>
            <p:spPr>
              <a:xfrm>
                <a:off x="5321884" y="2402687"/>
                <a:ext cx="3922852" cy="729945"/>
              </a:xfrm>
              <a:prstGeom prst="rect">
                <a:avLst/>
              </a:prstGeom>
              <a:blipFill>
                <a:blip r:embed="rId86" cstate="print"/>
                <a:stretch>
                  <a:fillRect/>
                </a:stretch>
              </a:blipFill>
            </p:spPr>
            <p:txBody>
              <a:bodyPr wrap="square" lIns="0" tIns="0" rIns="0" bIns="0" rtlCol="0"/>
              <a:lstStyle/>
              <a:p>
                <a:endParaRPr/>
              </a:p>
            </p:txBody>
          </p:sp>
          <p:sp>
            <p:nvSpPr>
              <p:cNvPr id="118" name="object 118"/>
              <p:cNvSpPr/>
              <p:nvPr/>
            </p:nvSpPr>
            <p:spPr>
              <a:xfrm>
                <a:off x="9699485" y="2402687"/>
                <a:ext cx="592378" cy="377418"/>
              </a:xfrm>
              <a:prstGeom prst="rect">
                <a:avLst/>
              </a:prstGeom>
              <a:blipFill>
                <a:blip r:embed="rId87" cstate="print"/>
                <a:stretch>
                  <a:fillRect/>
                </a:stretch>
              </a:blipFill>
            </p:spPr>
            <p:txBody>
              <a:bodyPr wrap="square" lIns="0" tIns="0" rIns="0" bIns="0" rtlCol="0"/>
              <a:lstStyle/>
              <a:p>
                <a:endParaRPr/>
              </a:p>
            </p:txBody>
          </p:sp>
          <p:sp>
            <p:nvSpPr>
              <p:cNvPr id="119" name="object 119"/>
              <p:cNvSpPr/>
              <p:nvPr/>
            </p:nvSpPr>
            <p:spPr>
              <a:xfrm>
                <a:off x="5320487" y="326542"/>
                <a:ext cx="5716841" cy="1828406"/>
              </a:xfrm>
              <a:prstGeom prst="rect">
                <a:avLst/>
              </a:prstGeom>
              <a:blipFill>
                <a:blip r:embed="rId88" cstate="print"/>
                <a:stretch>
                  <a:fillRect/>
                </a:stretch>
              </a:blipFill>
            </p:spPr>
            <p:txBody>
              <a:bodyPr wrap="square" lIns="0" tIns="0" rIns="0" bIns="0" rtlCol="0"/>
              <a:lstStyle/>
              <a:p>
                <a:endParaRPr/>
              </a:p>
            </p:txBody>
          </p:sp>
          <p:sp>
            <p:nvSpPr>
              <p:cNvPr id="120" name="object 120"/>
              <p:cNvSpPr/>
              <p:nvPr/>
            </p:nvSpPr>
            <p:spPr>
              <a:xfrm>
                <a:off x="6612077" y="1977123"/>
                <a:ext cx="3087408" cy="177825"/>
              </a:xfrm>
              <a:prstGeom prst="rect">
                <a:avLst/>
              </a:prstGeom>
              <a:blipFill>
                <a:blip r:embed="rId89" cstate="print"/>
                <a:stretch>
                  <a:fillRect/>
                </a:stretch>
              </a:blipFill>
            </p:spPr>
            <p:txBody>
              <a:bodyPr wrap="square" lIns="0" tIns="0" rIns="0" bIns="0" rtlCol="0"/>
              <a:lstStyle/>
              <a:p>
                <a:endParaRPr/>
              </a:p>
            </p:txBody>
          </p:sp>
          <p:sp>
            <p:nvSpPr>
              <p:cNvPr id="121" name="object 121"/>
              <p:cNvSpPr/>
              <p:nvPr/>
            </p:nvSpPr>
            <p:spPr>
              <a:xfrm>
                <a:off x="6612077" y="580847"/>
                <a:ext cx="3087408" cy="603224"/>
              </a:xfrm>
              <a:prstGeom prst="rect">
                <a:avLst/>
              </a:prstGeom>
              <a:blipFill>
                <a:blip r:embed="rId90" cstate="print"/>
                <a:stretch>
                  <a:fillRect/>
                </a:stretch>
              </a:blipFill>
            </p:spPr>
            <p:txBody>
              <a:bodyPr wrap="square" lIns="0" tIns="0" rIns="0" bIns="0" rtlCol="0"/>
              <a:lstStyle/>
              <a:p>
                <a:endParaRPr/>
              </a:p>
            </p:txBody>
          </p:sp>
          <p:sp>
            <p:nvSpPr>
              <p:cNvPr id="122" name="object 122"/>
              <p:cNvSpPr/>
              <p:nvPr/>
            </p:nvSpPr>
            <p:spPr>
              <a:xfrm>
                <a:off x="9258045" y="1181061"/>
                <a:ext cx="441439" cy="796061"/>
              </a:xfrm>
              <a:prstGeom prst="rect">
                <a:avLst/>
              </a:prstGeom>
              <a:blipFill>
                <a:blip r:embed="rId91" cstate="print"/>
                <a:stretch>
                  <a:fillRect/>
                </a:stretch>
              </a:blipFill>
            </p:spPr>
            <p:txBody>
              <a:bodyPr wrap="square" lIns="0" tIns="0" rIns="0" bIns="0" rtlCol="0"/>
              <a:lstStyle/>
              <a:p>
                <a:endParaRPr/>
              </a:p>
            </p:txBody>
          </p:sp>
          <p:sp>
            <p:nvSpPr>
              <p:cNvPr id="123" name="object 123"/>
              <p:cNvSpPr/>
              <p:nvPr/>
            </p:nvSpPr>
            <p:spPr>
              <a:xfrm>
                <a:off x="6612077" y="1379575"/>
                <a:ext cx="2648978" cy="597547"/>
              </a:xfrm>
              <a:prstGeom prst="rect">
                <a:avLst/>
              </a:prstGeom>
              <a:blipFill>
                <a:blip r:embed="rId92" cstate="print"/>
                <a:stretch>
                  <a:fillRect/>
                </a:stretch>
              </a:blipFill>
            </p:spPr>
            <p:txBody>
              <a:bodyPr wrap="square" lIns="0" tIns="0" rIns="0" bIns="0" rtlCol="0"/>
              <a:lstStyle/>
              <a:p>
                <a:endParaRPr/>
              </a:p>
            </p:txBody>
          </p:sp>
          <p:sp>
            <p:nvSpPr>
              <p:cNvPr id="124" name="object 124"/>
              <p:cNvSpPr/>
              <p:nvPr/>
            </p:nvSpPr>
            <p:spPr>
              <a:xfrm>
                <a:off x="6612077" y="1181061"/>
                <a:ext cx="411187" cy="201521"/>
              </a:xfrm>
              <a:prstGeom prst="rect">
                <a:avLst/>
              </a:prstGeom>
              <a:blipFill>
                <a:blip r:embed="rId93" cstate="print"/>
                <a:stretch>
                  <a:fillRect/>
                </a:stretch>
              </a:blipFill>
            </p:spPr>
            <p:txBody>
              <a:bodyPr wrap="square" lIns="0" tIns="0" rIns="0" bIns="0" rtlCol="0"/>
              <a:lstStyle/>
              <a:p>
                <a:endParaRPr/>
              </a:p>
            </p:txBody>
          </p:sp>
          <p:sp>
            <p:nvSpPr>
              <p:cNvPr id="125" name="object 125"/>
              <p:cNvSpPr/>
              <p:nvPr/>
            </p:nvSpPr>
            <p:spPr>
              <a:xfrm>
                <a:off x="6612077" y="338886"/>
                <a:ext cx="3087408" cy="241960"/>
              </a:xfrm>
              <a:prstGeom prst="rect">
                <a:avLst/>
              </a:prstGeom>
              <a:blipFill>
                <a:blip r:embed="rId94" cstate="print"/>
                <a:stretch>
                  <a:fillRect/>
                </a:stretch>
              </a:blipFill>
            </p:spPr>
            <p:txBody>
              <a:bodyPr wrap="square" lIns="0" tIns="0" rIns="0" bIns="0" rtlCol="0"/>
              <a:lstStyle/>
              <a:p>
                <a:endParaRPr/>
              </a:p>
            </p:txBody>
          </p:sp>
          <p:sp>
            <p:nvSpPr>
              <p:cNvPr id="126" name="object 126"/>
              <p:cNvSpPr/>
              <p:nvPr/>
            </p:nvSpPr>
            <p:spPr>
              <a:xfrm>
                <a:off x="6612077" y="2402687"/>
                <a:ext cx="3140443" cy="475945"/>
              </a:xfrm>
              <a:prstGeom prst="rect">
                <a:avLst/>
              </a:prstGeom>
              <a:blipFill>
                <a:blip r:embed="rId95" cstate="print"/>
                <a:stretch>
                  <a:fillRect/>
                </a:stretch>
              </a:blipFill>
            </p:spPr>
            <p:txBody>
              <a:bodyPr wrap="square" lIns="0" tIns="0" rIns="0" bIns="0" rtlCol="0"/>
              <a:lstStyle/>
              <a:p>
                <a:endParaRPr/>
              </a:p>
            </p:txBody>
          </p:sp>
          <p:sp>
            <p:nvSpPr>
              <p:cNvPr id="127" name="object 127"/>
              <p:cNvSpPr/>
              <p:nvPr/>
            </p:nvSpPr>
            <p:spPr>
              <a:xfrm>
                <a:off x="7074992" y="2402687"/>
                <a:ext cx="2169744" cy="398056"/>
              </a:xfrm>
              <a:prstGeom prst="rect">
                <a:avLst/>
              </a:prstGeom>
              <a:blipFill>
                <a:blip r:embed="rId96" cstate="print"/>
                <a:stretch>
                  <a:fillRect/>
                </a:stretch>
              </a:blipFill>
            </p:spPr>
            <p:txBody>
              <a:bodyPr wrap="square" lIns="0" tIns="0" rIns="0" bIns="0" rtlCol="0"/>
              <a:lstStyle/>
              <a:p>
                <a:endParaRPr/>
              </a:p>
            </p:txBody>
          </p:sp>
          <p:sp>
            <p:nvSpPr>
              <p:cNvPr id="128" name="object 128"/>
              <p:cNvSpPr/>
              <p:nvPr/>
            </p:nvSpPr>
            <p:spPr>
              <a:xfrm>
                <a:off x="7281126" y="2444826"/>
                <a:ext cx="1754339" cy="335279"/>
              </a:xfrm>
              <a:prstGeom prst="rect">
                <a:avLst/>
              </a:prstGeom>
              <a:blipFill>
                <a:blip r:embed="rId97" cstate="print"/>
                <a:stretch>
                  <a:fillRect/>
                </a:stretch>
              </a:blipFill>
            </p:spPr>
            <p:txBody>
              <a:bodyPr wrap="square" lIns="0" tIns="0" rIns="0" bIns="0" rtlCol="0"/>
              <a:lstStyle/>
              <a:p>
                <a:endParaRPr/>
              </a:p>
            </p:txBody>
          </p:sp>
          <p:sp>
            <p:nvSpPr>
              <p:cNvPr id="129" name="object 129"/>
              <p:cNvSpPr/>
              <p:nvPr/>
            </p:nvSpPr>
            <p:spPr>
              <a:xfrm>
                <a:off x="5321884" y="2396070"/>
                <a:ext cx="5716765" cy="404672"/>
              </a:xfrm>
              <a:prstGeom prst="rect">
                <a:avLst/>
              </a:prstGeom>
              <a:blipFill>
                <a:blip r:embed="rId98" cstate="print"/>
                <a:stretch>
                  <a:fillRect/>
                </a:stretch>
              </a:blipFill>
            </p:spPr>
            <p:txBody>
              <a:bodyPr wrap="square" lIns="0" tIns="0" rIns="0" bIns="0" rtlCol="0"/>
              <a:lstStyle/>
              <a:p>
                <a:endParaRPr/>
              </a:p>
            </p:txBody>
          </p:sp>
          <p:sp>
            <p:nvSpPr>
              <p:cNvPr id="130" name="object 130"/>
              <p:cNvSpPr/>
              <p:nvPr/>
            </p:nvSpPr>
            <p:spPr>
              <a:xfrm>
                <a:off x="5321884" y="2154948"/>
                <a:ext cx="5716765" cy="241122"/>
              </a:xfrm>
              <a:prstGeom prst="rect">
                <a:avLst/>
              </a:prstGeom>
              <a:blipFill>
                <a:blip r:embed="rId99" cstate="print"/>
                <a:stretch>
                  <a:fillRect/>
                </a:stretch>
              </a:blipFill>
            </p:spPr>
            <p:txBody>
              <a:bodyPr wrap="square" lIns="0" tIns="0" rIns="0" bIns="0" rtlCol="0"/>
              <a:lstStyle/>
              <a:p>
                <a:endParaRPr/>
              </a:p>
            </p:txBody>
          </p:sp>
          <p:sp>
            <p:nvSpPr>
              <p:cNvPr id="132" name="object 132"/>
              <p:cNvSpPr/>
              <p:nvPr/>
            </p:nvSpPr>
            <p:spPr>
              <a:xfrm>
                <a:off x="9159678" y="2231161"/>
                <a:ext cx="0" cy="101600"/>
              </a:xfrm>
              <a:custGeom>
                <a:avLst/>
                <a:gdLst/>
                <a:ahLst/>
                <a:cxnLst/>
                <a:rect l="l" t="t" r="r" b="b"/>
                <a:pathLst>
                  <a:path h="101600">
                    <a:moveTo>
                      <a:pt x="0" y="0"/>
                    </a:moveTo>
                    <a:lnTo>
                      <a:pt x="0" y="101320"/>
                    </a:lnTo>
                  </a:path>
                </a:pathLst>
              </a:custGeom>
              <a:ln w="18453">
                <a:solidFill>
                  <a:srgbClr val="FFFFFF"/>
                </a:solidFill>
              </a:ln>
            </p:spPr>
            <p:txBody>
              <a:bodyPr wrap="square" lIns="0" tIns="0" rIns="0" bIns="0" rtlCol="0"/>
              <a:lstStyle/>
              <a:p>
                <a:endParaRPr/>
              </a:p>
            </p:txBody>
          </p:sp>
          <p:sp>
            <p:nvSpPr>
              <p:cNvPr id="133" name="object 133"/>
              <p:cNvSpPr/>
              <p:nvPr/>
            </p:nvSpPr>
            <p:spPr>
              <a:xfrm>
                <a:off x="7023265" y="1052017"/>
                <a:ext cx="2328024" cy="406044"/>
              </a:xfrm>
              <a:prstGeom prst="rect">
                <a:avLst/>
              </a:prstGeom>
              <a:blipFill>
                <a:blip r:embed="rId100" cstate="print"/>
                <a:stretch>
                  <a:fillRect/>
                </a:stretch>
              </a:blipFill>
            </p:spPr>
            <p:txBody>
              <a:bodyPr wrap="square" lIns="0" tIns="0" rIns="0" bIns="0" rtlCol="0"/>
              <a:lstStyle/>
              <a:p>
                <a:endParaRPr/>
              </a:p>
            </p:txBody>
          </p:sp>
          <p:sp>
            <p:nvSpPr>
              <p:cNvPr id="134" name="object 134"/>
              <p:cNvSpPr/>
              <p:nvPr/>
            </p:nvSpPr>
            <p:spPr>
              <a:xfrm>
                <a:off x="7036295" y="1065047"/>
                <a:ext cx="2234565" cy="311785"/>
              </a:xfrm>
              <a:custGeom>
                <a:avLst/>
                <a:gdLst/>
                <a:ahLst/>
                <a:cxnLst/>
                <a:rect l="l" t="t" r="r" b="b"/>
                <a:pathLst>
                  <a:path w="2234565" h="311784">
                    <a:moveTo>
                      <a:pt x="2133803" y="0"/>
                    </a:moveTo>
                    <a:lnTo>
                      <a:pt x="100583" y="0"/>
                    </a:lnTo>
                    <a:lnTo>
                      <a:pt x="42433" y="1571"/>
                    </a:lnTo>
                    <a:lnTo>
                      <a:pt x="12572" y="12573"/>
                    </a:lnTo>
                    <a:lnTo>
                      <a:pt x="1571" y="42433"/>
                    </a:lnTo>
                    <a:lnTo>
                      <a:pt x="0" y="100584"/>
                    </a:lnTo>
                    <a:lnTo>
                      <a:pt x="0" y="211048"/>
                    </a:lnTo>
                    <a:lnTo>
                      <a:pt x="1571" y="269198"/>
                    </a:lnTo>
                    <a:lnTo>
                      <a:pt x="12572" y="299059"/>
                    </a:lnTo>
                    <a:lnTo>
                      <a:pt x="42433" y="310060"/>
                    </a:lnTo>
                    <a:lnTo>
                      <a:pt x="100583" y="311632"/>
                    </a:lnTo>
                    <a:lnTo>
                      <a:pt x="2133803" y="311632"/>
                    </a:lnTo>
                    <a:lnTo>
                      <a:pt x="2191960" y="310060"/>
                    </a:lnTo>
                    <a:lnTo>
                      <a:pt x="2221825" y="299059"/>
                    </a:lnTo>
                    <a:lnTo>
                      <a:pt x="2232828" y="269198"/>
                    </a:lnTo>
                    <a:lnTo>
                      <a:pt x="2234399" y="211048"/>
                    </a:lnTo>
                    <a:lnTo>
                      <a:pt x="2234399" y="100584"/>
                    </a:lnTo>
                    <a:lnTo>
                      <a:pt x="2232828" y="42433"/>
                    </a:lnTo>
                    <a:lnTo>
                      <a:pt x="2221825" y="12572"/>
                    </a:lnTo>
                    <a:lnTo>
                      <a:pt x="2191960" y="1571"/>
                    </a:lnTo>
                    <a:lnTo>
                      <a:pt x="2133803" y="0"/>
                    </a:lnTo>
                    <a:close/>
                  </a:path>
                </a:pathLst>
              </a:custGeom>
              <a:solidFill>
                <a:srgbClr val="FFFFFF"/>
              </a:solidFill>
            </p:spPr>
            <p:txBody>
              <a:bodyPr wrap="square" lIns="0" tIns="0" rIns="0" bIns="0" rtlCol="0"/>
              <a:lstStyle/>
              <a:p>
                <a:endParaRPr/>
              </a:p>
            </p:txBody>
          </p:sp>
          <p:sp>
            <p:nvSpPr>
              <p:cNvPr id="135" name="object 135"/>
              <p:cNvSpPr/>
              <p:nvPr/>
            </p:nvSpPr>
            <p:spPr>
              <a:xfrm>
                <a:off x="7036295" y="1065047"/>
                <a:ext cx="2234565" cy="311785"/>
              </a:xfrm>
              <a:custGeom>
                <a:avLst/>
                <a:gdLst/>
                <a:ahLst/>
                <a:cxnLst/>
                <a:rect l="l" t="t" r="r" b="b"/>
                <a:pathLst>
                  <a:path w="2234565" h="311784">
                    <a:moveTo>
                      <a:pt x="100583" y="0"/>
                    </a:moveTo>
                    <a:lnTo>
                      <a:pt x="42433" y="1571"/>
                    </a:lnTo>
                    <a:lnTo>
                      <a:pt x="12572" y="12573"/>
                    </a:lnTo>
                    <a:lnTo>
                      <a:pt x="1571" y="42433"/>
                    </a:lnTo>
                    <a:lnTo>
                      <a:pt x="0" y="100584"/>
                    </a:lnTo>
                    <a:lnTo>
                      <a:pt x="0" y="211048"/>
                    </a:lnTo>
                    <a:lnTo>
                      <a:pt x="1571" y="269198"/>
                    </a:lnTo>
                    <a:lnTo>
                      <a:pt x="12572" y="299059"/>
                    </a:lnTo>
                    <a:lnTo>
                      <a:pt x="42433" y="310060"/>
                    </a:lnTo>
                    <a:lnTo>
                      <a:pt x="100583" y="311632"/>
                    </a:lnTo>
                    <a:lnTo>
                      <a:pt x="2133803" y="311632"/>
                    </a:lnTo>
                    <a:lnTo>
                      <a:pt x="2191960" y="310060"/>
                    </a:lnTo>
                    <a:lnTo>
                      <a:pt x="2221825" y="299059"/>
                    </a:lnTo>
                    <a:lnTo>
                      <a:pt x="2232828" y="269198"/>
                    </a:lnTo>
                    <a:lnTo>
                      <a:pt x="2234399" y="211048"/>
                    </a:lnTo>
                    <a:lnTo>
                      <a:pt x="2234399" y="100584"/>
                    </a:lnTo>
                    <a:lnTo>
                      <a:pt x="2232828" y="42433"/>
                    </a:lnTo>
                    <a:lnTo>
                      <a:pt x="2221825" y="12572"/>
                    </a:lnTo>
                    <a:lnTo>
                      <a:pt x="2191960" y="1571"/>
                    </a:lnTo>
                    <a:lnTo>
                      <a:pt x="2133803" y="0"/>
                    </a:lnTo>
                    <a:lnTo>
                      <a:pt x="100583" y="0"/>
                    </a:lnTo>
                    <a:close/>
                  </a:path>
                </a:pathLst>
              </a:custGeom>
              <a:ln w="23660">
                <a:solidFill>
                  <a:srgbClr val="FFFFFF"/>
                </a:solidFill>
              </a:ln>
            </p:spPr>
            <p:txBody>
              <a:bodyPr wrap="square" lIns="0" tIns="0" rIns="0" bIns="0" rtlCol="0"/>
              <a:lstStyle/>
              <a:p>
                <a:endParaRPr/>
              </a:p>
            </p:txBody>
          </p:sp>
          <p:sp>
            <p:nvSpPr>
              <p:cNvPr id="136" name="object 136"/>
              <p:cNvSpPr/>
              <p:nvPr/>
            </p:nvSpPr>
            <p:spPr>
              <a:xfrm>
                <a:off x="7339965" y="400151"/>
                <a:ext cx="1562989" cy="133921"/>
              </a:xfrm>
              <a:prstGeom prst="rect">
                <a:avLst/>
              </a:prstGeom>
              <a:blipFill>
                <a:blip r:embed="rId101" cstate="print"/>
                <a:stretch>
                  <a:fillRect/>
                </a:stretch>
              </a:blipFill>
            </p:spPr>
            <p:txBody>
              <a:bodyPr wrap="square" lIns="0" tIns="0" rIns="0" bIns="0" rtlCol="0"/>
              <a:lstStyle/>
              <a:p>
                <a:endParaRPr/>
              </a:p>
            </p:txBody>
          </p:sp>
          <p:sp>
            <p:nvSpPr>
              <p:cNvPr id="137" name="object 137"/>
              <p:cNvSpPr/>
              <p:nvPr/>
            </p:nvSpPr>
            <p:spPr>
              <a:xfrm>
                <a:off x="9340240" y="407695"/>
                <a:ext cx="86360" cy="101600"/>
              </a:xfrm>
              <a:custGeom>
                <a:avLst/>
                <a:gdLst/>
                <a:ahLst/>
                <a:cxnLst/>
                <a:rect l="l" t="t" r="r" b="b"/>
                <a:pathLst>
                  <a:path w="86359" h="101600">
                    <a:moveTo>
                      <a:pt x="18453" y="0"/>
                    </a:moveTo>
                    <a:lnTo>
                      <a:pt x="0" y="0"/>
                    </a:lnTo>
                    <a:lnTo>
                      <a:pt x="0" y="101320"/>
                    </a:lnTo>
                    <a:lnTo>
                      <a:pt x="18453" y="101320"/>
                    </a:lnTo>
                    <a:lnTo>
                      <a:pt x="18453" y="57505"/>
                    </a:lnTo>
                    <a:lnTo>
                      <a:pt x="86245" y="57505"/>
                    </a:lnTo>
                    <a:lnTo>
                      <a:pt x="86245" y="41821"/>
                    </a:lnTo>
                    <a:lnTo>
                      <a:pt x="18453" y="41821"/>
                    </a:lnTo>
                    <a:lnTo>
                      <a:pt x="18453" y="0"/>
                    </a:lnTo>
                    <a:close/>
                  </a:path>
                  <a:path w="86359" h="101600">
                    <a:moveTo>
                      <a:pt x="86245" y="57505"/>
                    </a:moveTo>
                    <a:lnTo>
                      <a:pt x="67652" y="57505"/>
                    </a:lnTo>
                    <a:lnTo>
                      <a:pt x="67652" y="101320"/>
                    </a:lnTo>
                    <a:lnTo>
                      <a:pt x="86245" y="101320"/>
                    </a:lnTo>
                    <a:lnTo>
                      <a:pt x="86245" y="57505"/>
                    </a:lnTo>
                    <a:close/>
                  </a:path>
                  <a:path w="86359" h="101600">
                    <a:moveTo>
                      <a:pt x="86245" y="0"/>
                    </a:moveTo>
                    <a:lnTo>
                      <a:pt x="67652" y="0"/>
                    </a:lnTo>
                    <a:lnTo>
                      <a:pt x="67652" y="41821"/>
                    </a:lnTo>
                    <a:lnTo>
                      <a:pt x="86245" y="41821"/>
                    </a:lnTo>
                    <a:lnTo>
                      <a:pt x="86245" y="0"/>
                    </a:lnTo>
                    <a:close/>
                  </a:path>
                </a:pathLst>
              </a:custGeom>
              <a:solidFill>
                <a:srgbClr val="FFFFFF"/>
              </a:solidFill>
            </p:spPr>
            <p:txBody>
              <a:bodyPr wrap="square" lIns="0" tIns="0" rIns="0" bIns="0" rtlCol="0"/>
              <a:lstStyle/>
              <a:p>
                <a:endParaRPr/>
              </a:p>
            </p:txBody>
          </p:sp>
          <p:sp>
            <p:nvSpPr>
              <p:cNvPr id="138" name="object 138"/>
              <p:cNvSpPr/>
              <p:nvPr/>
            </p:nvSpPr>
            <p:spPr>
              <a:xfrm>
                <a:off x="9448647" y="434441"/>
                <a:ext cx="73025" cy="76200"/>
              </a:xfrm>
              <a:custGeom>
                <a:avLst/>
                <a:gdLst/>
                <a:ahLst/>
                <a:cxnLst/>
                <a:rect l="l" t="t" r="r" b="b"/>
                <a:pathLst>
                  <a:path w="73025" h="76200">
                    <a:moveTo>
                      <a:pt x="36283" y="0"/>
                    </a:moveTo>
                    <a:lnTo>
                      <a:pt x="21468" y="2863"/>
                    </a:lnTo>
                    <a:lnTo>
                      <a:pt x="10012" y="10799"/>
                    </a:lnTo>
                    <a:lnTo>
                      <a:pt x="2620" y="22829"/>
                    </a:lnTo>
                    <a:lnTo>
                      <a:pt x="0" y="37973"/>
                    </a:lnTo>
                    <a:lnTo>
                      <a:pt x="2620" y="53140"/>
                    </a:lnTo>
                    <a:lnTo>
                      <a:pt x="10012" y="65222"/>
                    </a:lnTo>
                    <a:lnTo>
                      <a:pt x="21468" y="73211"/>
                    </a:lnTo>
                    <a:lnTo>
                      <a:pt x="36283" y="76098"/>
                    </a:lnTo>
                    <a:lnTo>
                      <a:pt x="51122" y="73211"/>
                    </a:lnTo>
                    <a:lnTo>
                      <a:pt x="62631" y="65222"/>
                    </a:lnTo>
                    <a:lnTo>
                      <a:pt x="65023" y="61341"/>
                    </a:lnTo>
                    <a:lnTo>
                      <a:pt x="36283" y="61341"/>
                    </a:lnTo>
                    <a:lnTo>
                      <a:pt x="28680" y="59591"/>
                    </a:lnTo>
                    <a:lnTo>
                      <a:pt x="23196" y="54729"/>
                    </a:lnTo>
                    <a:lnTo>
                      <a:pt x="19874" y="47330"/>
                    </a:lnTo>
                    <a:lnTo>
                      <a:pt x="18757" y="37973"/>
                    </a:lnTo>
                    <a:lnTo>
                      <a:pt x="19874" y="28703"/>
                    </a:lnTo>
                    <a:lnTo>
                      <a:pt x="23196" y="21350"/>
                    </a:lnTo>
                    <a:lnTo>
                      <a:pt x="28680" y="16504"/>
                    </a:lnTo>
                    <a:lnTo>
                      <a:pt x="36283" y="14757"/>
                    </a:lnTo>
                    <a:lnTo>
                      <a:pt x="65080" y="14757"/>
                    </a:lnTo>
                    <a:lnTo>
                      <a:pt x="62631" y="10799"/>
                    </a:lnTo>
                    <a:lnTo>
                      <a:pt x="51122" y="2863"/>
                    </a:lnTo>
                    <a:lnTo>
                      <a:pt x="36283" y="0"/>
                    </a:lnTo>
                    <a:close/>
                  </a:path>
                  <a:path w="73025" h="76200">
                    <a:moveTo>
                      <a:pt x="65080" y="14757"/>
                    </a:moveTo>
                    <a:lnTo>
                      <a:pt x="36283" y="14757"/>
                    </a:lnTo>
                    <a:lnTo>
                      <a:pt x="43887" y="16504"/>
                    </a:lnTo>
                    <a:lnTo>
                      <a:pt x="49371" y="21350"/>
                    </a:lnTo>
                    <a:lnTo>
                      <a:pt x="52693" y="28703"/>
                    </a:lnTo>
                    <a:lnTo>
                      <a:pt x="53809" y="37973"/>
                    </a:lnTo>
                    <a:lnTo>
                      <a:pt x="52693" y="47330"/>
                    </a:lnTo>
                    <a:lnTo>
                      <a:pt x="49371" y="54729"/>
                    </a:lnTo>
                    <a:lnTo>
                      <a:pt x="43887" y="59591"/>
                    </a:lnTo>
                    <a:lnTo>
                      <a:pt x="36283" y="61341"/>
                    </a:lnTo>
                    <a:lnTo>
                      <a:pt x="65023" y="61341"/>
                    </a:lnTo>
                    <a:lnTo>
                      <a:pt x="70075" y="53140"/>
                    </a:lnTo>
                    <a:lnTo>
                      <a:pt x="72720" y="37973"/>
                    </a:lnTo>
                    <a:lnTo>
                      <a:pt x="70075" y="22829"/>
                    </a:lnTo>
                    <a:lnTo>
                      <a:pt x="65080" y="14757"/>
                    </a:lnTo>
                    <a:close/>
                  </a:path>
                </a:pathLst>
              </a:custGeom>
              <a:solidFill>
                <a:srgbClr val="FFFFFF"/>
              </a:solidFill>
            </p:spPr>
            <p:txBody>
              <a:bodyPr wrap="square" lIns="0" tIns="0" rIns="0" bIns="0" rtlCol="0"/>
              <a:lstStyle/>
              <a:p>
                <a:endParaRPr/>
              </a:p>
            </p:txBody>
          </p:sp>
          <p:sp>
            <p:nvSpPr>
              <p:cNvPr id="139" name="object 139"/>
              <p:cNvSpPr/>
              <p:nvPr/>
            </p:nvSpPr>
            <p:spPr>
              <a:xfrm>
                <a:off x="9536595" y="434441"/>
                <a:ext cx="62230" cy="76200"/>
              </a:xfrm>
              <a:custGeom>
                <a:avLst/>
                <a:gdLst/>
                <a:ahLst/>
                <a:cxnLst/>
                <a:rect l="l" t="t" r="r" b="b"/>
                <a:pathLst>
                  <a:path w="62229" h="76200">
                    <a:moveTo>
                      <a:pt x="47510" y="0"/>
                    </a:moveTo>
                    <a:lnTo>
                      <a:pt x="38442" y="0"/>
                    </a:lnTo>
                    <a:lnTo>
                      <a:pt x="23290" y="2875"/>
                    </a:lnTo>
                    <a:lnTo>
                      <a:pt x="11091" y="10896"/>
                    </a:lnTo>
                    <a:lnTo>
                      <a:pt x="2958" y="23156"/>
                    </a:lnTo>
                    <a:lnTo>
                      <a:pt x="0" y="38747"/>
                    </a:lnTo>
                    <a:lnTo>
                      <a:pt x="2411" y="53468"/>
                    </a:lnTo>
                    <a:lnTo>
                      <a:pt x="9493" y="65325"/>
                    </a:lnTo>
                    <a:lnTo>
                      <a:pt x="21013" y="73234"/>
                    </a:lnTo>
                    <a:lnTo>
                      <a:pt x="36741" y="76111"/>
                    </a:lnTo>
                    <a:lnTo>
                      <a:pt x="44029" y="75568"/>
                    </a:lnTo>
                    <a:lnTo>
                      <a:pt x="50755" y="74074"/>
                    </a:lnTo>
                    <a:lnTo>
                      <a:pt x="56700" y="71830"/>
                    </a:lnTo>
                    <a:lnTo>
                      <a:pt x="61645" y="69037"/>
                    </a:lnTo>
                    <a:lnTo>
                      <a:pt x="58367" y="61341"/>
                    </a:lnTo>
                    <a:lnTo>
                      <a:pt x="39357" y="61341"/>
                    </a:lnTo>
                    <a:lnTo>
                      <a:pt x="30887" y="59836"/>
                    </a:lnTo>
                    <a:lnTo>
                      <a:pt x="24390" y="55406"/>
                    </a:lnTo>
                    <a:lnTo>
                      <a:pt x="20226" y="48182"/>
                    </a:lnTo>
                    <a:lnTo>
                      <a:pt x="18757" y="38290"/>
                    </a:lnTo>
                    <a:lnTo>
                      <a:pt x="20219" y="28966"/>
                    </a:lnTo>
                    <a:lnTo>
                      <a:pt x="24449" y="21504"/>
                    </a:lnTo>
                    <a:lnTo>
                      <a:pt x="31214" y="16552"/>
                    </a:lnTo>
                    <a:lnTo>
                      <a:pt x="40284" y="14757"/>
                    </a:lnTo>
                    <a:lnTo>
                      <a:pt x="57962" y="14757"/>
                    </a:lnTo>
                    <a:lnTo>
                      <a:pt x="57962" y="4927"/>
                    </a:lnTo>
                    <a:lnTo>
                      <a:pt x="54114" y="2463"/>
                    </a:lnTo>
                    <a:lnTo>
                      <a:pt x="47510" y="0"/>
                    </a:lnTo>
                    <a:close/>
                  </a:path>
                  <a:path w="62229" h="76200">
                    <a:moveTo>
                      <a:pt x="56273" y="56426"/>
                    </a:moveTo>
                    <a:lnTo>
                      <a:pt x="51193" y="59194"/>
                    </a:lnTo>
                    <a:lnTo>
                      <a:pt x="46126" y="61341"/>
                    </a:lnTo>
                    <a:lnTo>
                      <a:pt x="58367" y="61341"/>
                    </a:lnTo>
                    <a:lnTo>
                      <a:pt x="56273" y="56426"/>
                    </a:lnTo>
                    <a:close/>
                  </a:path>
                  <a:path w="62229" h="76200">
                    <a:moveTo>
                      <a:pt x="57962" y="14757"/>
                    </a:moveTo>
                    <a:lnTo>
                      <a:pt x="47358" y="14757"/>
                    </a:lnTo>
                    <a:lnTo>
                      <a:pt x="52882" y="16764"/>
                    </a:lnTo>
                    <a:lnTo>
                      <a:pt x="57962" y="20447"/>
                    </a:lnTo>
                    <a:lnTo>
                      <a:pt x="57962" y="14757"/>
                    </a:lnTo>
                    <a:close/>
                  </a:path>
                </a:pathLst>
              </a:custGeom>
              <a:solidFill>
                <a:srgbClr val="FFFFFF"/>
              </a:solidFill>
            </p:spPr>
            <p:txBody>
              <a:bodyPr wrap="square" lIns="0" tIns="0" rIns="0" bIns="0" rtlCol="0"/>
              <a:lstStyle/>
              <a:p>
                <a:endParaRPr/>
              </a:p>
            </p:txBody>
          </p:sp>
          <p:sp>
            <p:nvSpPr>
              <p:cNvPr id="140" name="object 140"/>
              <p:cNvSpPr/>
              <p:nvPr/>
            </p:nvSpPr>
            <p:spPr>
              <a:xfrm>
                <a:off x="9614090" y="400151"/>
                <a:ext cx="66040" cy="109220"/>
              </a:xfrm>
              <a:custGeom>
                <a:avLst/>
                <a:gdLst/>
                <a:ahLst/>
                <a:cxnLst/>
                <a:rect l="l" t="t" r="r" b="b"/>
                <a:pathLst>
                  <a:path w="66040" h="109220">
                    <a:moveTo>
                      <a:pt x="18300" y="0"/>
                    </a:moveTo>
                    <a:lnTo>
                      <a:pt x="0" y="0"/>
                    </a:lnTo>
                    <a:lnTo>
                      <a:pt x="0" y="108851"/>
                    </a:lnTo>
                    <a:lnTo>
                      <a:pt x="18300" y="108851"/>
                    </a:lnTo>
                    <a:lnTo>
                      <a:pt x="18300" y="57962"/>
                    </a:lnTo>
                    <a:lnTo>
                      <a:pt x="23672" y="53505"/>
                    </a:lnTo>
                    <a:lnTo>
                      <a:pt x="29972" y="50279"/>
                    </a:lnTo>
                    <a:lnTo>
                      <a:pt x="64019" y="50279"/>
                    </a:lnTo>
                    <a:lnTo>
                      <a:pt x="63640" y="47845"/>
                    </a:lnTo>
                    <a:lnTo>
                      <a:pt x="61226" y="44132"/>
                    </a:lnTo>
                    <a:lnTo>
                      <a:pt x="18300" y="44132"/>
                    </a:lnTo>
                    <a:lnTo>
                      <a:pt x="18300" y="0"/>
                    </a:lnTo>
                    <a:close/>
                  </a:path>
                  <a:path w="66040" h="109220">
                    <a:moveTo>
                      <a:pt x="64019" y="50279"/>
                    </a:moveTo>
                    <a:lnTo>
                      <a:pt x="45504" y="50279"/>
                    </a:lnTo>
                    <a:lnTo>
                      <a:pt x="47358" y="57505"/>
                    </a:lnTo>
                    <a:lnTo>
                      <a:pt x="47358" y="108851"/>
                    </a:lnTo>
                    <a:lnTo>
                      <a:pt x="65646" y="108851"/>
                    </a:lnTo>
                    <a:lnTo>
                      <a:pt x="65646" y="60731"/>
                    </a:lnTo>
                    <a:lnTo>
                      <a:pt x="64019" y="50279"/>
                    </a:lnTo>
                    <a:close/>
                  </a:path>
                  <a:path w="66040" h="109220">
                    <a:moveTo>
                      <a:pt x="42430" y="34290"/>
                    </a:moveTo>
                    <a:lnTo>
                      <a:pt x="35699" y="35049"/>
                    </a:lnTo>
                    <a:lnTo>
                      <a:pt x="29384" y="37134"/>
                    </a:lnTo>
                    <a:lnTo>
                      <a:pt x="23560" y="40258"/>
                    </a:lnTo>
                    <a:lnTo>
                      <a:pt x="18300" y="44132"/>
                    </a:lnTo>
                    <a:lnTo>
                      <a:pt x="61226" y="44132"/>
                    </a:lnTo>
                    <a:lnTo>
                      <a:pt x="58362" y="39728"/>
                    </a:lnTo>
                    <a:lnTo>
                      <a:pt x="50923" y="35503"/>
                    </a:lnTo>
                    <a:lnTo>
                      <a:pt x="42430" y="34290"/>
                    </a:lnTo>
                    <a:close/>
                  </a:path>
                </a:pathLst>
              </a:custGeom>
              <a:solidFill>
                <a:srgbClr val="FFFFFF"/>
              </a:solidFill>
            </p:spPr>
            <p:txBody>
              <a:bodyPr wrap="square" lIns="0" tIns="0" rIns="0" bIns="0" rtlCol="0"/>
              <a:lstStyle/>
              <a:p>
                <a:endParaRPr/>
              </a:p>
            </p:txBody>
          </p:sp>
          <p:sp>
            <p:nvSpPr>
              <p:cNvPr id="141" name="object 141"/>
              <p:cNvSpPr/>
              <p:nvPr/>
            </p:nvSpPr>
            <p:spPr>
              <a:xfrm>
                <a:off x="9711423" y="434454"/>
                <a:ext cx="56515" cy="76200"/>
              </a:xfrm>
              <a:custGeom>
                <a:avLst/>
                <a:gdLst/>
                <a:ahLst/>
                <a:cxnLst/>
                <a:rect l="l" t="t" r="r" b="b"/>
                <a:pathLst>
                  <a:path w="56515" h="76200">
                    <a:moveTo>
                      <a:pt x="5689" y="55651"/>
                    </a:moveTo>
                    <a:lnTo>
                      <a:pt x="0" y="69024"/>
                    </a:lnTo>
                    <a:lnTo>
                      <a:pt x="5109" y="71688"/>
                    </a:lnTo>
                    <a:lnTo>
                      <a:pt x="11358" y="73947"/>
                    </a:lnTo>
                    <a:lnTo>
                      <a:pt x="18614" y="75512"/>
                    </a:lnTo>
                    <a:lnTo>
                      <a:pt x="26746" y="76098"/>
                    </a:lnTo>
                    <a:lnTo>
                      <a:pt x="37976" y="74816"/>
                    </a:lnTo>
                    <a:lnTo>
                      <a:pt x="47391" y="70797"/>
                    </a:lnTo>
                    <a:lnTo>
                      <a:pt x="53865" y="63780"/>
                    </a:lnTo>
                    <a:lnTo>
                      <a:pt x="54365" y="61645"/>
                    </a:lnTo>
                    <a:lnTo>
                      <a:pt x="18148" y="61645"/>
                    </a:lnTo>
                    <a:lnTo>
                      <a:pt x="11226" y="59194"/>
                    </a:lnTo>
                    <a:lnTo>
                      <a:pt x="5689" y="55651"/>
                    </a:lnTo>
                    <a:close/>
                  </a:path>
                  <a:path w="56515" h="76200">
                    <a:moveTo>
                      <a:pt x="39827" y="0"/>
                    </a:moveTo>
                    <a:lnTo>
                      <a:pt x="31673" y="0"/>
                    </a:lnTo>
                    <a:lnTo>
                      <a:pt x="20172" y="1618"/>
                    </a:lnTo>
                    <a:lnTo>
                      <a:pt x="11512" y="6148"/>
                    </a:lnTo>
                    <a:lnTo>
                      <a:pt x="6052" y="13099"/>
                    </a:lnTo>
                    <a:lnTo>
                      <a:pt x="4152" y="21983"/>
                    </a:lnTo>
                    <a:lnTo>
                      <a:pt x="9486" y="35499"/>
                    </a:lnTo>
                    <a:lnTo>
                      <a:pt x="21221" y="42468"/>
                    </a:lnTo>
                    <a:lnTo>
                      <a:pt x="32956" y="47190"/>
                    </a:lnTo>
                    <a:lnTo>
                      <a:pt x="38290" y="53962"/>
                    </a:lnTo>
                    <a:lnTo>
                      <a:pt x="38290" y="59499"/>
                    </a:lnTo>
                    <a:lnTo>
                      <a:pt x="32905" y="61645"/>
                    </a:lnTo>
                    <a:lnTo>
                      <a:pt x="54365" y="61645"/>
                    </a:lnTo>
                    <a:lnTo>
                      <a:pt x="56273" y="53505"/>
                    </a:lnTo>
                    <a:lnTo>
                      <a:pt x="50941" y="39351"/>
                    </a:lnTo>
                    <a:lnTo>
                      <a:pt x="39211" y="32089"/>
                    </a:lnTo>
                    <a:lnTo>
                      <a:pt x="27480" y="27423"/>
                    </a:lnTo>
                    <a:lnTo>
                      <a:pt x="22148" y="21056"/>
                    </a:lnTo>
                    <a:lnTo>
                      <a:pt x="22148" y="16294"/>
                    </a:lnTo>
                    <a:lnTo>
                      <a:pt x="26288" y="14452"/>
                    </a:lnTo>
                    <a:lnTo>
                      <a:pt x="53047" y="14452"/>
                    </a:lnTo>
                    <a:lnTo>
                      <a:pt x="53047" y="3530"/>
                    </a:lnTo>
                    <a:lnTo>
                      <a:pt x="47053" y="1384"/>
                    </a:lnTo>
                    <a:lnTo>
                      <a:pt x="39827" y="0"/>
                    </a:lnTo>
                    <a:close/>
                  </a:path>
                  <a:path w="56515" h="76200">
                    <a:moveTo>
                      <a:pt x="53047" y="14452"/>
                    </a:moveTo>
                    <a:lnTo>
                      <a:pt x="40131" y="14452"/>
                    </a:lnTo>
                    <a:lnTo>
                      <a:pt x="46901" y="16446"/>
                    </a:lnTo>
                    <a:lnTo>
                      <a:pt x="53047" y="19062"/>
                    </a:lnTo>
                    <a:lnTo>
                      <a:pt x="53047" y="14452"/>
                    </a:lnTo>
                    <a:close/>
                  </a:path>
                </a:pathLst>
              </a:custGeom>
              <a:solidFill>
                <a:srgbClr val="FFFFFF"/>
              </a:solidFill>
            </p:spPr>
            <p:txBody>
              <a:bodyPr wrap="square" lIns="0" tIns="0" rIns="0" bIns="0" rtlCol="0"/>
              <a:lstStyle/>
              <a:p>
                <a:endParaRPr/>
              </a:p>
            </p:txBody>
          </p:sp>
          <p:sp>
            <p:nvSpPr>
              <p:cNvPr id="142" name="object 142"/>
              <p:cNvSpPr/>
              <p:nvPr/>
            </p:nvSpPr>
            <p:spPr>
              <a:xfrm>
                <a:off x="9782619" y="434441"/>
                <a:ext cx="62230" cy="76200"/>
              </a:xfrm>
              <a:custGeom>
                <a:avLst/>
                <a:gdLst/>
                <a:ahLst/>
                <a:cxnLst/>
                <a:rect l="l" t="t" r="r" b="b"/>
                <a:pathLst>
                  <a:path w="62229" h="76200">
                    <a:moveTo>
                      <a:pt x="47510" y="0"/>
                    </a:moveTo>
                    <a:lnTo>
                      <a:pt x="38442" y="0"/>
                    </a:lnTo>
                    <a:lnTo>
                      <a:pt x="23290" y="2875"/>
                    </a:lnTo>
                    <a:lnTo>
                      <a:pt x="11091" y="10896"/>
                    </a:lnTo>
                    <a:lnTo>
                      <a:pt x="2958" y="23156"/>
                    </a:lnTo>
                    <a:lnTo>
                      <a:pt x="0" y="38747"/>
                    </a:lnTo>
                    <a:lnTo>
                      <a:pt x="2411" y="53468"/>
                    </a:lnTo>
                    <a:lnTo>
                      <a:pt x="9493" y="65325"/>
                    </a:lnTo>
                    <a:lnTo>
                      <a:pt x="21013" y="73234"/>
                    </a:lnTo>
                    <a:lnTo>
                      <a:pt x="36741" y="76111"/>
                    </a:lnTo>
                    <a:lnTo>
                      <a:pt x="44029" y="75568"/>
                    </a:lnTo>
                    <a:lnTo>
                      <a:pt x="50755" y="74074"/>
                    </a:lnTo>
                    <a:lnTo>
                      <a:pt x="56700" y="71830"/>
                    </a:lnTo>
                    <a:lnTo>
                      <a:pt x="61645" y="69037"/>
                    </a:lnTo>
                    <a:lnTo>
                      <a:pt x="58367" y="61341"/>
                    </a:lnTo>
                    <a:lnTo>
                      <a:pt x="39357" y="61341"/>
                    </a:lnTo>
                    <a:lnTo>
                      <a:pt x="30887" y="59836"/>
                    </a:lnTo>
                    <a:lnTo>
                      <a:pt x="24390" y="55406"/>
                    </a:lnTo>
                    <a:lnTo>
                      <a:pt x="20226" y="48182"/>
                    </a:lnTo>
                    <a:lnTo>
                      <a:pt x="18757" y="38290"/>
                    </a:lnTo>
                    <a:lnTo>
                      <a:pt x="20219" y="28966"/>
                    </a:lnTo>
                    <a:lnTo>
                      <a:pt x="24449" y="21504"/>
                    </a:lnTo>
                    <a:lnTo>
                      <a:pt x="31214" y="16552"/>
                    </a:lnTo>
                    <a:lnTo>
                      <a:pt x="40284" y="14757"/>
                    </a:lnTo>
                    <a:lnTo>
                      <a:pt x="57962" y="14757"/>
                    </a:lnTo>
                    <a:lnTo>
                      <a:pt x="57962" y="4927"/>
                    </a:lnTo>
                    <a:lnTo>
                      <a:pt x="54114" y="2463"/>
                    </a:lnTo>
                    <a:lnTo>
                      <a:pt x="47510" y="0"/>
                    </a:lnTo>
                    <a:close/>
                  </a:path>
                  <a:path w="62229" h="76200">
                    <a:moveTo>
                      <a:pt x="56273" y="56426"/>
                    </a:moveTo>
                    <a:lnTo>
                      <a:pt x="51206" y="59194"/>
                    </a:lnTo>
                    <a:lnTo>
                      <a:pt x="46126" y="61341"/>
                    </a:lnTo>
                    <a:lnTo>
                      <a:pt x="58367" y="61341"/>
                    </a:lnTo>
                    <a:lnTo>
                      <a:pt x="56273" y="56426"/>
                    </a:lnTo>
                    <a:close/>
                  </a:path>
                  <a:path w="62229" h="76200">
                    <a:moveTo>
                      <a:pt x="57962" y="14757"/>
                    </a:moveTo>
                    <a:lnTo>
                      <a:pt x="47358" y="14757"/>
                    </a:lnTo>
                    <a:lnTo>
                      <a:pt x="52882" y="16764"/>
                    </a:lnTo>
                    <a:lnTo>
                      <a:pt x="57962" y="20447"/>
                    </a:lnTo>
                    <a:lnTo>
                      <a:pt x="57962" y="14757"/>
                    </a:lnTo>
                    <a:close/>
                  </a:path>
                </a:pathLst>
              </a:custGeom>
              <a:solidFill>
                <a:srgbClr val="FFFFFF"/>
              </a:solidFill>
            </p:spPr>
            <p:txBody>
              <a:bodyPr wrap="square" lIns="0" tIns="0" rIns="0" bIns="0" rtlCol="0"/>
              <a:lstStyle/>
              <a:p>
                <a:endParaRPr/>
              </a:p>
            </p:txBody>
          </p:sp>
          <p:sp>
            <p:nvSpPr>
              <p:cNvPr id="143" name="object 143"/>
              <p:cNvSpPr/>
              <p:nvPr/>
            </p:nvSpPr>
            <p:spPr>
              <a:xfrm>
                <a:off x="9859962" y="400151"/>
                <a:ext cx="66040" cy="109220"/>
              </a:xfrm>
              <a:custGeom>
                <a:avLst/>
                <a:gdLst/>
                <a:ahLst/>
                <a:cxnLst/>
                <a:rect l="l" t="t" r="r" b="b"/>
                <a:pathLst>
                  <a:path w="66040" h="109220">
                    <a:moveTo>
                      <a:pt x="18288" y="0"/>
                    </a:moveTo>
                    <a:lnTo>
                      <a:pt x="0" y="0"/>
                    </a:lnTo>
                    <a:lnTo>
                      <a:pt x="0" y="108851"/>
                    </a:lnTo>
                    <a:lnTo>
                      <a:pt x="18288" y="108851"/>
                    </a:lnTo>
                    <a:lnTo>
                      <a:pt x="18288" y="57962"/>
                    </a:lnTo>
                    <a:lnTo>
                      <a:pt x="23672" y="53505"/>
                    </a:lnTo>
                    <a:lnTo>
                      <a:pt x="29972" y="50279"/>
                    </a:lnTo>
                    <a:lnTo>
                      <a:pt x="64019" y="50279"/>
                    </a:lnTo>
                    <a:lnTo>
                      <a:pt x="63640" y="47845"/>
                    </a:lnTo>
                    <a:lnTo>
                      <a:pt x="61226" y="44132"/>
                    </a:lnTo>
                    <a:lnTo>
                      <a:pt x="18288" y="44132"/>
                    </a:lnTo>
                    <a:lnTo>
                      <a:pt x="18288" y="0"/>
                    </a:lnTo>
                    <a:close/>
                  </a:path>
                  <a:path w="66040" h="109220">
                    <a:moveTo>
                      <a:pt x="64019" y="50279"/>
                    </a:moveTo>
                    <a:lnTo>
                      <a:pt x="45504" y="50279"/>
                    </a:lnTo>
                    <a:lnTo>
                      <a:pt x="47358" y="57505"/>
                    </a:lnTo>
                    <a:lnTo>
                      <a:pt x="47358" y="108851"/>
                    </a:lnTo>
                    <a:lnTo>
                      <a:pt x="65646" y="108851"/>
                    </a:lnTo>
                    <a:lnTo>
                      <a:pt x="65646" y="60731"/>
                    </a:lnTo>
                    <a:lnTo>
                      <a:pt x="64019" y="50279"/>
                    </a:lnTo>
                    <a:close/>
                  </a:path>
                  <a:path w="66040" h="109220">
                    <a:moveTo>
                      <a:pt x="42430" y="34290"/>
                    </a:moveTo>
                    <a:lnTo>
                      <a:pt x="35699" y="35049"/>
                    </a:lnTo>
                    <a:lnTo>
                      <a:pt x="29383" y="37134"/>
                    </a:lnTo>
                    <a:lnTo>
                      <a:pt x="23555" y="40258"/>
                    </a:lnTo>
                    <a:lnTo>
                      <a:pt x="18288" y="44132"/>
                    </a:lnTo>
                    <a:lnTo>
                      <a:pt x="61226" y="44132"/>
                    </a:lnTo>
                    <a:lnTo>
                      <a:pt x="58362" y="39728"/>
                    </a:lnTo>
                    <a:lnTo>
                      <a:pt x="50923" y="35503"/>
                    </a:lnTo>
                    <a:lnTo>
                      <a:pt x="42430" y="34290"/>
                    </a:lnTo>
                    <a:close/>
                  </a:path>
                </a:pathLst>
              </a:custGeom>
              <a:solidFill>
                <a:srgbClr val="FFFFFF"/>
              </a:solidFill>
            </p:spPr>
            <p:txBody>
              <a:bodyPr wrap="square" lIns="0" tIns="0" rIns="0" bIns="0" rtlCol="0"/>
              <a:lstStyle/>
              <a:p>
                <a:endParaRPr/>
              </a:p>
            </p:txBody>
          </p:sp>
          <p:sp>
            <p:nvSpPr>
              <p:cNvPr id="144" name="object 144"/>
              <p:cNvSpPr/>
              <p:nvPr/>
            </p:nvSpPr>
            <p:spPr>
              <a:xfrm>
                <a:off x="9947147" y="436295"/>
                <a:ext cx="65405" cy="74295"/>
              </a:xfrm>
              <a:custGeom>
                <a:avLst/>
                <a:gdLst/>
                <a:ahLst/>
                <a:cxnLst/>
                <a:rect l="l" t="t" r="r" b="b"/>
                <a:pathLst>
                  <a:path w="65404" h="74295">
                    <a:moveTo>
                      <a:pt x="18300" y="0"/>
                    </a:moveTo>
                    <a:lnTo>
                      <a:pt x="0" y="0"/>
                    </a:lnTo>
                    <a:lnTo>
                      <a:pt x="108" y="52120"/>
                    </a:lnTo>
                    <a:lnTo>
                      <a:pt x="24295" y="74256"/>
                    </a:lnTo>
                    <a:lnTo>
                      <a:pt x="33820" y="74256"/>
                    </a:lnTo>
                    <a:lnTo>
                      <a:pt x="41363" y="70104"/>
                    </a:lnTo>
                    <a:lnTo>
                      <a:pt x="46901" y="65189"/>
                    </a:lnTo>
                    <a:lnTo>
                      <a:pt x="64178" y="65189"/>
                    </a:lnTo>
                    <a:lnTo>
                      <a:pt x="64109" y="58572"/>
                    </a:lnTo>
                    <a:lnTo>
                      <a:pt x="25209" y="58572"/>
                    </a:lnTo>
                    <a:lnTo>
                      <a:pt x="21678" y="56261"/>
                    </a:lnTo>
                    <a:lnTo>
                      <a:pt x="19837" y="51955"/>
                    </a:lnTo>
                    <a:lnTo>
                      <a:pt x="18757" y="49657"/>
                    </a:lnTo>
                    <a:lnTo>
                      <a:pt x="18300" y="46736"/>
                    </a:lnTo>
                    <a:lnTo>
                      <a:pt x="18300" y="0"/>
                    </a:lnTo>
                    <a:close/>
                  </a:path>
                  <a:path w="65404" h="74295">
                    <a:moveTo>
                      <a:pt x="64178" y="65189"/>
                    </a:moveTo>
                    <a:lnTo>
                      <a:pt x="46901" y="65189"/>
                    </a:lnTo>
                    <a:lnTo>
                      <a:pt x="49656" y="72720"/>
                    </a:lnTo>
                    <a:lnTo>
                      <a:pt x="65341" y="72720"/>
                    </a:lnTo>
                    <a:lnTo>
                      <a:pt x="64274" y="68872"/>
                    </a:lnTo>
                    <a:lnTo>
                      <a:pt x="64178" y="65189"/>
                    </a:lnTo>
                    <a:close/>
                  </a:path>
                  <a:path w="65404" h="74295">
                    <a:moveTo>
                      <a:pt x="64109" y="0"/>
                    </a:moveTo>
                    <a:lnTo>
                      <a:pt x="45669" y="0"/>
                    </a:lnTo>
                    <a:lnTo>
                      <a:pt x="45669" y="52120"/>
                    </a:lnTo>
                    <a:lnTo>
                      <a:pt x="42430" y="55651"/>
                    </a:lnTo>
                    <a:lnTo>
                      <a:pt x="36753" y="58572"/>
                    </a:lnTo>
                    <a:lnTo>
                      <a:pt x="64109" y="58572"/>
                    </a:lnTo>
                    <a:lnTo>
                      <a:pt x="64109" y="0"/>
                    </a:lnTo>
                    <a:close/>
                  </a:path>
                </a:pathLst>
              </a:custGeom>
              <a:solidFill>
                <a:srgbClr val="FFFFFF"/>
              </a:solidFill>
            </p:spPr>
            <p:txBody>
              <a:bodyPr wrap="square" lIns="0" tIns="0" rIns="0" bIns="0" rtlCol="0"/>
              <a:lstStyle/>
              <a:p>
                <a:endParaRPr/>
              </a:p>
            </p:txBody>
          </p:sp>
          <p:sp>
            <p:nvSpPr>
              <p:cNvPr id="145" name="object 145"/>
              <p:cNvSpPr/>
              <p:nvPr/>
            </p:nvSpPr>
            <p:spPr>
              <a:xfrm>
                <a:off x="10034943" y="400151"/>
                <a:ext cx="32384" cy="110489"/>
              </a:xfrm>
              <a:custGeom>
                <a:avLst/>
                <a:gdLst/>
                <a:ahLst/>
                <a:cxnLst/>
                <a:rect l="l" t="t" r="r" b="b"/>
                <a:pathLst>
                  <a:path w="32384" h="110490">
                    <a:moveTo>
                      <a:pt x="18300" y="0"/>
                    </a:moveTo>
                    <a:lnTo>
                      <a:pt x="0" y="0"/>
                    </a:lnTo>
                    <a:lnTo>
                      <a:pt x="0" y="103936"/>
                    </a:lnTo>
                    <a:lnTo>
                      <a:pt x="6146" y="109931"/>
                    </a:lnTo>
                    <a:lnTo>
                      <a:pt x="22440" y="109931"/>
                    </a:lnTo>
                    <a:lnTo>
                      <a:pt x="27520" y="109156"/>
                    </a:lnTo>
                    <a:lnTo>
                      <a:pt x="31813" y="107314"/>
                    </a:lnTo>
                    <a:lnTo>
                      <a:pt x="28526" y="94094"/>
                    </a:lnTo>
                    <a:lnTo>
                      <a:pt x="20294" y="94094"/>
                    </a:lnTo>
                    <a:lnTo>
                      <a:pt x="18300" y="92557"/>
                    </a:lnTo>
                    <a:lnTo>
                      <a:pt x="18300" y="0"/>
                    </a:lnTo>
                    <a:close/>
                  </a:path>
                  <a:path w="32384" h="110490">
                    <a:moveTo>
                      <a:pt x="28295" y="93167"/>
                    </a:moveTo>
                    <a:lnTo>
                      <a:pt x="26746" y="93789"/>
                    </a:lnTo>
                    <a:lnTo>
                      <a:pt x="24599" y="94094"/>
                    </a:lnTo>
                    <a:lnTo>
                      <a:pt x="28526" y="94094"/>
                    </a:lnTo>
                    <a:lnTo>
                      <a:pt x="28295" y="93167"/>
                    </a:lnTo>
                    <a:close/>
                  </a:path>
                </a:pathLst>
              </a:custGeom>
              <a:solidFill>
                <a:srgbClr val="FFFFFF"/>
              </a:solidFill>
            </p:spPr>
            <p:txBody>
              <a:bodyPr wrap="square" lIns="0" tIns="0" rIns="0" bIns="0" rtlCol="0"/>
              <a:lstStyle/>
              <a:p>
                <a:endParaRPr/>
              </a:p>
            </p:txBody>
          </p:sp>
          <p:sp>
            <p:nvSpPr>
              <p:cNvPr id="146" name="object 146"/>
              <p:cNvSpPr/>
              <p:nvPr/>
            </p:nvSpPr>
            <p:spPr>
              <a:xfrm>
                <a:off x="10082453" y="434441"/>
                <a:ext cx="48260" cy="74930"/>
              </a:xfrm>
              <a:custGeom>
                <a:avLst/>
                <a:gdLst/>
                <a:ahLst/>
                <a:cxnLst/>
                <a:rect l="l" t="t" r="r" b="b"/>
                <a:pathLst>
                  <a:path w="48259" h="74929">
                    <a:moveTo>
                      <a:pt x="15532" y="1841"/>
                    </a:moveTo>
                    <a:lnTo>
                      <a:pt x="0" y="1841"/>
                    </a:lnTo>
                    <a:lnTo>
                      <a:pt x="0" y="74561"/>
                    </a:lnTo>
                    <a:lnTo>
                      <a:pt x="18300" y="74561"/>
                    </a:lnTo>
                    <a:lnTo>
                      <a:pt x="18300" y="23215"/>
                    </a:lnTo>
                    <a:lnTo>
                      <a:pt x="24295" y="17983"/>
                    </a:lnTo>
                    <a:lnTo>
                      <a:pt x="28282" y="15989"/>
                    </a:lnTo>
                    <a:lnTo>
                      <a:pt x="42372" y="15989"/>
                    </a:lnTo>
                    <a:lnTo>
                      <a:pt x="44869" y="9994"/>
                    </a:lnTo>
                    <a:lnTo>
                      <a:pt x="17526" y="9994"/>
                    </a:lnTo>
                    <a:lnTo>
                      <a:pt x="15532" y="1841"/>
                    </a:lnTo>
                    <a:close/>
                  </a:path>
                  <a:path w="48259" h="74929">
                    <a:moveTo>
                      <a:pt x="42372" y="15989"/>
                    </a:moveTo>
                    <a:lnTo>
                      <a:pt x="35204" y="15989"/>
                    </a:lnTo>
                    <a:lnTo>
                      <a:pt x="38125" y="16446"/>
                    </a:lnTo>
                    <a:lnTo>
                      <a:pt x="41351" y="18440"/>
                    </a:lnTo>
                    <a:lnTo>
                      <a:pt x="42372" y="15989"/>
                    </a:lnTo>
                    <a:close/>
                  </a:path>
                  <a:path w="48259" h="74929">
                    <a:moveTo>
                      <a:pt x="40894" y="0"/>
                    </a:moveTo>
                    <a:lnTo>
                      <a:pt x="30137" y="0"/>
                    </a:lnTo>
                    <a:lnTo>
                      <a:pt x="24130" y="3378"/>
                    </a:lnTo>
                    <a:lnTo>
                      <a:pt x="17526" y="9994"/>
                    </a:lnTo>
                    <a:lnTo>
                      <a:pt x="44869" y="9994"/>
                    </a:lnTo>
                    <a:lnTo>
                      <a:pt x="47815" y="2920"/>
                    </a:lnTo>
                    <a:lnTo>
                      <a:pt x="44894" y="914"/>
                    </a:lnTo>
                    <a:lnTo>
                      <a:pt x="40894" y="0"/>
                    </a:lnTo>
                    <a:close/>
                  </a:path>
                </a:pathLst>
              </a:custGeom>
              <a:solidFill>
                <a:srgbClr val="FFFFFF"/>
              </a:solidFill>
            </p:spPr>
            <p:txBody>
              <a:bodyPr wrap="square" lIns="0" tIns="0" rIns="0" bIns="0" rtlCol="0"/>
              <a:lstStyle/>
              <a:p>
                <a:endParaRPr/>
              </a:p>
            </p:txBody>
          </p:sp>
          <p:sp>
            <p:nvSpPr>
              <p:cNvPr id="147" name="object 147"/>
              <p:cNvSpPr/>
              <p:nvPr/>
            </p:nvSpPr>
            <p:spPr>
              <a:xfrm>
                <a:off x="10137343" y="434441"/>
                <a:ext cx="65405" cy="76200"/>
              </a:xfrm>
              <a:custGeom>
                <a:avLst/>
                <a:gdLst/>
                <a:ahLst/>
                <a:cxnLst/>
                <a:rect l="l" t="t" r="r" b="b"/>
                <a:pathLst>
                  <a:path w="65404" h="76200">
                    <a:moveTo>
                      <a:pt x="32753" y="0"/>
                    </a:moveTo>
                    <a:lnTo>
                      <a:pt x="18875" y="2910"/>
                    </a:lnTo>
                    <a:lnTo>
                      <a:pt x="8589" y="10952"/>
                    </a:lnTo>
                    <a:lnTo>
                      <a:pt x="2197" y="23086"/>
                    </a:lnTo>
                    <a:lnTo>
                      <a:pt x="0" y="38277"/>
                    </a:lnTo>
                    <a:lnTo>
                      <a:pt x="2074" y="52491"/>
                    </a:lnTo>
                    <a:lnTo>
                      <a:pt x="8632" y="64569"/>
                    </a:lnTo>
                    <a:lnTo>
                      <a:pt x="20177" y="72957"/>
                    </a:lnTo>
                    <a:lnTo>
                      <a:pt x="37211" y="76098"/>
                    </a:lnTo>
                    <a:lnTo>
                      <a:pt x="43902" y="75712"/>
                    </a:lnTo>
                    <a:lnTo>
                      <a:pt x="50506" y="74506"/>
                    </a:lnTo>
                    <a:lnTo>
                      <a:pt x="56879" y="72406"/>
                    </a:lnTo>
                    <a:lnTo>
                      <a:pt x="62877" y="69342"/>
                    </a:lnTo>
                    <a:lnTo>
                      <a:pt x="59506" y="61645"/>
                    </a:lnTo>
                    <a:lnTo>
                      <a:pt x="38900" y="61645"/>
                    </a:lnTo>
                    <a:lnTo>
                      <a:pt x="30626" y="60341"/>
                    </a:lnTo>
                    <a:lnTo>
                      <a:pt x="24237" y="56629"/>
                    </a:lnTo>
                    <a:lnTo>
                      <a:pt x="20069" y="50812"/>
                    </a:lnTo>
                    <a:lnTo>
                      <a:pt x="18453" y="43192"/>
                    </a:lnTo>
                    <a:lnTo>
                      <a:pt x="65036" y="43192"/>
                    </a:lnTo>
                    <a:lnTo>
                      <a:pt x="64955" y="38277"/>
                    </a:lnTo>
                    <a:lnTo>
                      <a:pt x="63909" y="30441"/>
                    </a:lnTo>
                    <a:lnTo>
                      <a:pt x="18300" y="30441"/>
                    </a:lnTo>
                    <a:lnTo>
                      <a:pt x="18300" y="21678"/>
                    </a:lnTo>
                    <a:lnTo>
                      <a:pt x="23368" y="13982"/>
                    </a:lnTo>
                    <a:lnTo>
                      <a:pt x="58411" y="13982"/>
                    </a:lnTo>
                    <a:lnTo>
                      <a:pt x="56562" y="10394"/>
                    </a:lnTo>
                    <a:lnTo>
                      <a:pt x="46423" y="2682"/>
                    </a:lnTo>
                    <a:lnTo>
                      <a:pt x="32753" y="0"/>
                    </a:lnTo>
                    <a:close/>
                  </a:path>
                  <a:path w="65404" h="76200">
                    <a:moveTo>
                      <a:pt x="57353" y="56730"/>
                    </a:moveTo>
                    <a:lnTo>
                      <a:pt x="52120" y="59651"/>
                    </a:lnTo>
                    <a:lnTo>
                      <a:pt x="46278" y="61645"/>
                    </a:lnTo>
                    <a:lnTo>
                      <a:pt x="59506" y="61645"/>
                    </a:lnTo>
                    <a:lnTo>
                      <a:pt x="57353" y="56730"/>
                    </a:lnTo>
                    <a:close/>
                  </a:path>
                  <a:path w="65404" h="76200">
                    <a:moveTo>
                      <a:pt x="58411" y="13982"/>
                    </a:moveTo>
                    <a:lnTo>
                      <a:pt x="42138" y="13982"/>
                    </a:lnTo>
                    <a:lnTo>
                      <a:pt x="46126" y="22136"/>
                    </a:lnTo>
                    <a:lnTo>
                      <a:pt x="46431" y="30441"/>
                    </a:lnTo>
                    <a:lnTo>
                      <a:pt x="63909" y="30441"/>
                    </a:lnTo>
                    <a:lnTo>
                      <a:pt x="62867" y="22631"/>
                    </a:lnTo>
                    <a:lnTo>
                      <a:pt x="58411" y="13982"/>
                    </a:lnTo>
                    <a:close/>
                  </a:path>
                </a:pathLst>
              </a:custGeom>
              <a:solidFill>
                <a:srgbClr val="FFFFFF"/>
              </a:solidFill>
            </p:spPr>
            <p:txBody>
              <a:bodyPr wrap="square" lIns="0" tIns="0" rIns="0" bIns="0" rtlCol="0"/>
              <a:lstStyle/>
              <a:p>
                <a:endParaRPr/>
              </a:p>
            </p:txBody>
          </p:sp>
          <p:sp>
            <p:nvSpPr>
              <p:cNvPr id="148" name="object 148"/>
              <p:cNvSpPr/>
              <p:nvPr/>
            </p:nvSpPr>
            <p:spPr>
              <a:xfrm>
                <a:off x="10219308" y="402463"/>
                <a:ext cx="22860" cy="106680"/>
              </a:xfrm>
              <a:custGeom>
                <a:avLst/>
                <a:gdLst/>
                <a:ahLst/>
                <a:cxnLst/>
                <a:rect l="l" t="t" r="r" b="b"/>
                <a:pathLst>
                  <a:path w="22859" h="106679">
                    <a:moveTo>
                      <a:pt x="17678" y="0"/>
                    </a:moveTo>
                    <a:lnTo>
                      <a:pt x="4762" y="0"/>
                    </a:lnTo>
                    <a:lnTo>
                      <a:pt x="0" y="4927"/>
                    </a:lnTo>
                    <a:lnTo>
                      <a:pt x="0" y="17221"/>
                    </a:lnTo>
                    <a:lnTo>
                      <a:pt x="4762" y="21983"/>
                    </a:lnTo>
                    <a:lnTo>
                      <a:pt x="17678" y="21983"/>
                    </a:lnTo>
                    <a:lnTo>
                      <a:pt x="22593" y="17068"/>
                    </a:lnTo>
                    <a:lnTo>
                      <a:pt x="22593" y="4762"/>
                    </a:lnTo>
                    <a:lnTo>
                      <a:pt x="17678" y="0"/>
                    </a:lnTo>
                    <a:close/>
                  </a:path>
                  <a:path w="22859" h="106679">
                    <a:moveTo>
                      <a:pt x="20447" y="33832"/>
                    </a:moveTo>
                    <a:lnTo>
                      <a:pt x="1993" y="33832"/>
                    </a:lnTo>
                    <a:lnTo>
                      <a:pt x="1993" y="106552"/>
                    </a:lnTo>
                    <a:lnTo>
                      <a:pt x="20447" y="106552"/>
                    </a:lnTo>
                    <a:lnTo>
                      <a:pt x="20447" y="33832"/>
                    </a:lnTo>
                    <a:close/>
                  </a:path>
                </a:pathLst>
              </a:custGeom>
              <a:solidFill>
                <a:srgbClr val="FFFFFF"/>
              </a:solidFill>
            </p:spPr>
            <p:txBody>
              <a:bodyPr wrap="square" lIns="0" tIns="0" rIns="0" bIns="0" rtlCol="0"/>
              <a:lstStyle/>
              <a:p>
                <a:endParaRPr/>
              </a:p>
            </p:txBody>
          </p:sp>
          <p:sp>
            <p:nvSpPr>
              <p:cNvPr id="149" name="object 149"/>
              <p:cNvSpPr/>
              <p:nvPr/>
            </p:nvSpPr>
            <p:spPr>
              <a:xfrm>
                <a:off x="10257129" y="400151"/>
                <a:ext cx="50800" cy="109220"/>
              </a:xfrm>
              <a:custGeom>
                <a:avLst/>
                <a:gdLst/>
                <a:ahLst/>
                <a:cxnLst/>
                <a:rect l="l" t="t" r="r" b="b"/>
                <a:pathLst>
                  <a:path w="50800" h="109220">
                    <a:moveTo>
                      <a:pt x="29222" y="50431"/>
                    </a:moveTo>
                    <a:lnTo>
                      <a:pt x="10769" y="50431"/>
                    </a:lnTo>
                    <a:lnTo>
                      <a:pt x="10769" y="108851"/>
                    </a:lnTo>
                    <a:lnTo>
                      <a:pt x="29222" y="108851"/>
                    </a:lnTo>
                    <a:lnTo>
                      <a:pt x="29222" y="50431"/>
                    </a:lnTo>
                    <a:close/>
                  </a:path>
                  <a:path w="50800" h="109220">
                    <a:moveTo>
                      <a:pt x="48132" y="36131"/>
                    </a:moveTo>
                    <a:lnTo>
                      <a:pt x="0" y="36131"/>
                    </a:lnTo>
                    <a:lnTo>
                      <a:pt x="0" y="50431"/>
                    </a:lnTo>
                    <a:lnTo>
                      <a:pt x="43675" y="50431"/>
                    </a:lnTo>
                    <a:lnTo>
                      <a:pt x="48132" y="36131"/>
                    </a:lnTo>
                    <a:close/>
                  </a:path>
                  <a:path w="50800" h="109220">
                    <a:moveTo>
                      <a:pt x="40284" y="0"/>
                    </a:moveTo>
                    <a:lnTo>
                      <a:pt x="35521" y="0"/>
                    </a:lnTo>
                    <a:lnTo>
                      <a:pt x="25428" y="1659"/>
                    </a:lnTo>
                    <a:lnTo>
                      <a:pt x="17611" y="6591"/>
                    </a:lnTo>
                    <a:lnTo>
                      <a:pt x="12561" y="14723"/>
                    </a:lnTo>
                    <a:lnTo>
                      <a:pt x="10769" y="25984"/>
                    </a:lnTo>
                    <a:lnTo>
                      <a:pt x="10769" y="36131"/>
                    </a:lnTo>
                    <a:lnTo>
                      <a:pt x="29222" y="36131"/>
                    </a:lnTo>
                    <a:lnTo>
                      <a:pt x="29222" y="19532"/>
                    </a:lnTo>
                    <a:lnTo>
                      <a:pt x="31991" y="15836"/>
                    </a:lnTo>
                    <a:lnTo>
                      <a:pt x="47556" y="15836"/>
                    </a:lnTo>
                    <a:lnTo>
                      <a:pt x="50736" y="3225"/>
                    </a:lnTo>
                    <a:lnTo>
                      <a:pt x="45821" y="927"/>
                    </a:lnTo>
                    <a:lnTo>
                      <a:pt x="40284" y="0"/>
                    </a:lnTo>
                    <a:close/>
                  </a:path>
                  <a:path w="50800" h="109220">
                    <a:moveTo>
                      <a:pt x="47556" y="15836"/>
                    </a:moveTo>
                    <a:lnTo>
                      <a:pt x="40906" y="15836"/>
                    </a:lnTo>
                    <a:lnTo>
                      <a:pt x="43980" y="16764"/>
                    </a:lnTo>
                    <a:lnTo>
                      <a:pt x="47053" y="17830"/>
                    </a:lnTo>
                    <a:lnTo>
                      <a:pt x="47556" y="15836"/>
                    </a:lnTo>
                    <a:close/>
                  </a:path>
                </a:pathLst>
              </a:custGeom>
              <a:solidFill>
                <a:srgbClr val="FFFFFF"/>
              </a:solidFill>
            </p:spPr>
            <p:txBody>
              <a:bodyPr wrap="square" lIns="0" tIns="0" rIns="0" bIns="0" rtlCol="0"/>
              <a:lstStyle/>
              <a:p>
                <a:endParaRPr/>
              </a:p>
            </p:txBody>
          </p:sp>
          <p:sp>
            <p:nvSpPr>
              <p:cNvPr id="150" name="object 150"/>
              <p:cNvSpPr/>
              <p:nvPr/>
            </p:nvSpPr>
            <p:spPr>
              <a:xfrm>
                <a:off x="10316629" y="434441"/>
                <a:ext cx="65405" cy="76200"/>
              </a:xfrm>
              <a:custGeom>
                <a:avLst/>
                <a:gdLst/>
                <a:ahLst/>
                <a:cxnLst/>
                <a:rect l="l" t="t" r="r" b="b"/>
                <a:pathLst>
                  <a:path w="65404" h="76200">
                    <a:moveTo>
                      <a:pt x="32753" y="0"/>
                    </a:moveTo>
                    <a:lnTo>
                      <a:pt x="18875" y="2910"/>
                    </a:lnTo>
                    <a:lnTo>
                      <a:pt x="8589" y="10952"/>
                    </a:lnTo>
                    <a:lnTo>
                      <a:pt x="2197" y="23086"/>
                    </a:lnTo>
                    <a:lnTo>
                      <a:pt x="0" y="38277"/>
                    </a:lnTo>
                    <a:lnTo>
                      <a:pt x="2072" y="52491"/>
                    </a:lnTo>
                    <a:lnTo>
                      <a:pt x="8628" y="64569"/>
                    </a:lnTo>
                    <a:lnTo>
                      <a:pt x="20172" y="72957"/>
                    </a:lnTo>
                    <a:lnTo>
                      <a:pt x="37211" y="76098"/>
                    </a:lnTo>
                    <a:lnTo>
                      <a:pt x="43902" y="75712"/>
                    </a:lnTo>
                    <a:lnTo>
                      <a:pt x="50506" y="74506"/>
                    </a:lnTo>
                    <a:lnTo>
                      <a:pt x="56879" y="72406"/>
                    </a:lnTo>
                    <a:lnTo>
                      <a:pt x="62877" y="69342"/>
                    </a:lnTo>
                    <a:lnTo>
                      <a:pt x="59506" y="61645"/>
                    </a:lnTo>
                    <a:lnTo>
                      <a:pt x="38900" y="61645"/>
                    </a:lnTo>
                    <a:lnTo>
                      <a:pt x="30626" y="60341"/>
                    </a:lnTo>
                    <a:lnTo>
                      <a:pt x="24237" y="56629"/>
                    </a:lnTo>
                    <a:lnTo>
                      <a:pt x="20069" y="50812"/>
                    </a:lnTo>
                    <a:lnTo>
                      <a:pt x="18453" y="43192"/>
                    </a:lnTo>
                    <a:lnTo>
                      <a:pt x="65036" y="43192"/>
                    </a:lnTo>
                    <a:lnTo>
                      <a:pt x="64955" y="38277"/>
                    </a:lnTo>
                    <a:lnTo>
                      <a:pt x="63909" y="30441"/>
                    </a:lnTo>
                    <a:lnTo>
                      <a:pt x="18300" y="30441"/>
                    </a:lnTo>
                    <a:lnTo>
                      <a:pt x="18300" y="21678"/>
                    </a:lnTo>
                    <a:lnTo>
                      <a:pt x="23368" y="13982"/>
                    </a:lnTo>
                    <a:lnTo>
                      <a:pt x="58411" y="13982"/>
                    </a:lnTo>
                    <a:lnTo>
                      <a:pt x="56562" y="10394"/>
                    </a:lnTo>
                    <a:lnTo>
                      <a:pt x="46423" y="2682"/>
                    </a:lnTo>
                    <a:lnTo>
                      <a:pt x="32753" y="0"/>
                    </a:lnTo>
                    <a:close/>
                  </a:path>
                  <a:path w="65404" h="76200">
                    <a:moveTo>
                      <a:pt x="57353" y="56730"/>
                    </a:moveTo>
                    <a:lnTo>
                      <a:pt x="52120" y="59651"/>
                    </a:lnTo>
                    <a:lnTo>
                      <a:pt x="46278" y="61645"/>
                    </a:lnTo>
                    <a:lnTo>
                      <a:pt x="59506" y="61645"/>
                    </a:lnTo>
                    <a:lnTo>
                      <a:pt x="57353" y="56730"/>
                    </a:lnTo>
                    <a:close/>
                  </a:path>
                  <a:path w="65404" h="76200">
                    <a:moveTo>
                      <a:pt x="58411" y="13982"/>
                    </a:moveTo>
                    <a:lnTo>
                      <a:pt x="42125" y="13982"/>
                    </a:lnTo>
                    <a:lnTo>
                      <a:pt x="46126" y="22136"/>
                    </a:lnTo>
                    <a:lnTo>
                      <a:pt x="46431" y="30441"/>
                    </a:lnTo>
                    <a:lnTo>
                      <a:pt x="63909" y="30441"/>
                    </a:lnTo>
                    <a:lnTo>
                      <a:pt x="62867" y="22631"/>
                    </a:lnTo>
                    <a:lnTo>
                      <a:pt x="58411" y="13982"/>
                    </a:lnTo>
                    <a:close/>
                  </a:path>
                </a:pathLst>
              </a:custGeom>
              <a:solidFill>
                <a:srgbClr val="FFFFFF"/>
              </a:solidFill>
            </p:spPr>
            <p:txBody>
              <a:bodyPr wrap="square" lIns="0" tIns="0" rIns="0" bIns="0" rtlCol="0"/>
              <a:lstStyle/>
              <a:p>
                <a:endParaRPr/>
              </a:p>
            </p:txBody>
          </p:sp>
          <p:sp>
            <p:nvSpPr>
              <p:cNvPr id="151" name="object 151"/>
              <p:cNvSpPr/>
              <p:nvPr/>
            </p:nvSpPr>
            <p:spPr>
              <a:xfrm>
                <a:off x="9843020" y="1054620"/>
                <a:ext cx="868984" cy="169341"/>
              </a:xfrm>
              <a:prstGeom prst="rect">
                <a:avLst/>
              </a:prstGeom>
              <a:blipFill>
                <a:blip r:embed="rId102" cstate="print"/>
                <a:stretch>
                  <a:fillRect/>
                </a:stretch>
              </a:blipFill>
            </p:spPr>
            <p:txBody>
              <a:bodyPr wrap="square" lIns="0" tIns="0" rIns="0" bIns="0" rtlCol="0"/>
              <a:lstStyle/>
              <a:p>
                <a:endParaRPr/>
              </a:p>
            </p:txBody>
          </p:sp>
          <p:sp>
            <p:nvSpPr>
              <p:cNvPr id="152" name="object 152"/>
              <p:cNvSpPr/>
              <p:nvPr/>
            </p:nvSpPr>
            <p:spPr>
              <a:xfrm>
                <a:off x="9843020" y="1062329"/>
                <a:ext cx="99453" cy="120954"/>
              </a:xfrm>
              <a:prstGeom prst="rect">
                <a:avLst/>
              </a:prstGeom>
              <a:blipFill>
                <a:blip r:embed="rId103" cstate="print"/>
                <a:stretch>
                  <a:fillRect/>
                </a:stretch>
              </a:blipFill>
            </p:spPr>
            <p:txBody>
              <a:bodyPr wrap="square" lIns="0" tIns="0" rIns="0" bIns="0" rtlCol="0"/>
              <a:lstStyle/>
              <a:p>
                <a:endParaRPr/>
              </a:p>
            </p:txBody>
          </p:sp>
          <p:sp>
            <p:nvSpPr>
              <p:cNvPr id="153" name="object 153"/>
              <p:cNvSpPr/>
              <p:nvPr/>
            </p:nvSpPr>
            <p:spPr>
              <a:xfrm>
                <a:off x="10641063" y="1094587"/>
                <a:ext cx="70954" cy="88696"/>
              </a:xfrm>
              <a:prstGeom prst="rect">
                <a:avLst/>
              </a:prstGeom>
              <a:blipFill>
                <a:blip r:embed="rId104" cstate="print"/>
                <a:stretch>
                  <a:fillRect/>
                </a:stretch>
              </a:blipFill>
            </p:spPr>
            <p:txBody>
              <a:bodyPr wrap="square" lIns="0" tIns="0" rIns="0" bIns="0" rtlCol="0"/>
              <a:lstStyle/>
              <a:p>
                <a:endParaRPr/>
              </a:p>
            </p:txBody>
          </p:sp>
          <p:sp>
            <p:nvSpPr>
              <p:cNvPr id="154" name="object 154"/>
              <p:cNvSpPr/>
              <p:nvPr/>
            </p:nvSpPr>
            <p:spPr>
              <a:xfrm>
                <a:off x="10382821" y="1094587"/>
                <a:ext cx="59664" cy="88696"/>
              </a:xfrm>
              <a:prstGeom prst="rect">
                <a:avLst/>
              </a:prstGeom>
              <a:blipFill>
                <a:blip r:embed="rId105" cstate="print"/>
                <a:stretch>
                  <a:fillRect/>
                </a:stretch>
              </a:blipFill>
            </p:spPr>
            <p:txBody>
              <a:bodyPr wrap="square" lIns="0" tIns="0" rIns="0" bIns="0" rtlCol="0"/>
              <a:lstStyle/>
              <a:p>
                <a:endParaRPr/>
              </a:p>
            </p:txBody>
          </p:sp>
          <p:sp>
            <p:nvSpPr>
              <p:cNvPr id="155" name="object 155"/>
              <p:cNvSpPr/>
              <p:nvPr/>
            </p:nvSpPr>
            <p:spPr>
              <a:xfrm>
                <a:off x="10296982" y="1094587"/>
                <a:ext cx="68808" cy="88696"/>
              </a:xfrm>
              <a:prstGeom prst="rect">
                <a:avLst/>
              </a:prstGeom>
              <a:blipFill>
                <a:blip r:embed="rId106" cstate="print"/>
                <a:stretch>
                  <a:fillRect/>
                </a:stretch>
              </a:blipFill>
            </p:spPr>
            <p:txBody>
              <a:bodyPr wrap="square" lIns="0" tIns="0" rIns="0" bIns="0" rtlCol="0"/>
              <a:lstStyle/>
              <a:p>
                <a:endParaRPr/>
              </a:p>
            </p:txBody>
          </p:sp>
          <p:sp>
            <p:nvSpPr>
              <p:cNvPr id="156" name="object 156"/>
              <p:cNvSpPr/>
              <p:nvPr/>
            </p:nvSpPr>
            <p:spPr>
              <a:xfrm>
                <a:off x="10205567" y="1094587"/>
                <a:ext cx="70421" cy="86893"/>
              </a:xfrm>
              <a:prstGeom prst="rect">
                <a:avLst/>
              </a:prstGeom>
              <a:blipFill>
                <a:blip r:embed="rId107" cstate="print"/>
                <a:stretch>
                  <a:fillRect/>
                </a:stretch>
              </a:blipFill>
            </p:spPr>
            <p:txBody>
              <a:bodyPr wrap="square" lIns="0" tIns="0" rIns="0" bIns="0" rtlCol="0"/>
              <a:lstStyle/>
              <a:p>
                <a:endParaRPr/>
              </a:p>
            </p:txBody>
          </p:sp>
          <p:sp>
            <p:nvSpPr>
              <p:cNvPr id="157" name="object 157"/>
              <p:cNvSpPr/>
              <p:nvPr/>
            </p:nvSpPr>
            <p:spPr>
              <a:xfrm>
                <a:off x="10056469" y="1094587"/>
                <a:ext cx="123456" cy="86893"/>
              </a:xfrm>
              <a:prstGeom prst="rect">
                <a:avLst/>
              </a:prstGeom>
              <a:blipFill>
                <a:blip r:embed="rId108" cstate="print"/>
                <a:stretch>
                  <a:fillRect/>
                </a:stretch>
              </a:blipFill>
            </p:spPr>
            <p:txBody>
              <a:bodyPr wrap="square" lIns="0" tIns="0" rIns="0" bIns="0" rtlCol="0"/>
              <a:lstStyle/>
              <a:p>
                <a:endParaRPr/>
              </a:p>
            </p:txBody>
          </p:sp>
          <p:sp>
            <p:nvSpPr>
              <p:cNvPr id="158" name="object 158"/>
              <p:cNvSpPr/>
              <p:nvPr/>
            </p:nvSpPr>
            <p:spPr>
              <a:xfrm>
                <a:off x="10465079" y="1094587"/>
                <a:ext cx="107149" cy="88696"/>
              </a:xfrm>
              <a:prstGeom prst="rect">
                <a:avLst/>
              </a:prstGeom>
              <a:blipFill>
                <a:blip r:embed="rId109" cstate="print"/>
                <a:stretch>
                  <a:fillRect/>
                </a:stretch>
              </a:blipFill>
            </p:spPr>
            <p:txBody>
              <a:bodyPr wrap="square" lIns="0" tIns="0" rIns="0" bIns="0" rtlCol="0"/>
              <a:lstStyle/>
              <a:p>
                <a:endParaRPr/>
              </a:p>
            </p:txBody>
          </p:sp>
          <p:sp>
            <p:nvSpPr>
              <p:cNvPr id="159" name="object 159"/>
              <p:cNvSpPr/>
              <p:nvPr/>
            </p:nvSpPr>
            <p:spPr>
              <a:xfrm>
                <a:off x="9952710" y="1096733"/>
                <a:ext cx="87439" cy="127215"/>
              </a:xfrm>
              <a:prstGeom prst="rect">
                <a:avLst/>
              </a:prstGeom>
              <a:blipFill>
                <a:blip r:embed="rId110" cstate="print"/>
                <a:stretch>
                  <a:fillRect/>
                </a:stretch>
              </a:blipFill>
            </p:spPr>
            <p:txBody>
              <a:bodyPr wrap="square" lIns="0" tIns="0" rIns="0" bIns="0" rtlCol="0"/>
              <a:lstStyle/>
              <a:p>
                <a:endParaRPr/>
              </a:p>
            </p:txBody>
          </p:sp>
          <p:sp>
            <p:nvSpPr>
              <p:cNvPr id="160" name="object 160"/>
              <p:cNvSpPr/>
              <p:nvPr/>
            </p:nvSpPr>
            <p:spPr>
              <a:xfrm>
                <a:off x="9959695" y="1248854"/>
                <a:ext cx="752322" cy="128676"/>
              </a:xfrm>
              <a:prstGeom prst="rect">
                <a:avLst/>
              </a:prstGeom>
              <a:blipFill>
                <a:blip r:embed="rId111" cstate="print"/>
                <a:stretch>
                  <a:fillRect/>
                </a:stretch>
              </a:blipFill>
            </p:spPr>
            <p:txBody>
              <a:bodyPr wrap="square" lIns="0" tIns="0" rIns="0" bIns="0" rtlCol="0"/>
              <a:lstStyle/>
              <a:p>
                <a:endParaRPr/>
              </a:p>
            </p:txBody>
          </p:sp>
          <p:sp>
            <p:nvSpPr>
              <p:cNvPr id="161" name="object 161"/>
              <p:cNvSpPr/>
              <p:nvPr/>
            </p:nvSpPr>
            <p:spPr>
              <a:xfrm>
                <a:off x="10101274" y="1248879"/>
                <a:ext cx="72745" cy="128650"/>
              </a:xfrm>
              <a:prstGeom prst="rect">
                <a:avLst/>
              </a:prstGeom>
              <a:blipFill>
                <a:blip r:embed="rId112" cstate="print"/>
                <a:stretch>
                  <a:fillRect/>
                </a:stretch>
              </a:blipFill>
            </p:spPr>
            <p:txBody>
              <a:bodyPr wrap="square" lIns="0" tIns="0" rIns="0" bIns="0" rtlCol="0"/>
              <a:lstStyle/>
              <a:p>
                <a:endParaRPr/>
              </a:p>
            </p:txBody>
          </p:sp>
          <p:sp>
            <p:nvSpPr>
              <p:cNvPr id="162" name="object 162"/>
              <p:cNvSpPr/>
              <p:nvPr/>
            </p:nvSpPr>
            <p:spPr>
              <a:xfrm>
                <a:off x="9959695" y="1256576"/>
                <a:ext cx="116281" cy="120954"/>
              </a:xfrm>
              <a:prstGeom prst="rect">
                <a:avLst/>
              </a:prstGeom>
              <a:blipFill>
                <a:blip r:embed="rId113" cstate="print"/>
                <a:stretch>
                  <a:fillRect/>
                </a:stretch>
              </a:blipFill>
            </p:spPr>
            <p:txBody>
              <a:bodyPr wrap="square" lIns="0" tIns="0" rIns="0" bIns="0" rtlCol="0"/>
              <a:lstStyle/>
              <a:p>
                <a:endParaRPr/>
              </a:p>
            </p:txBody>
          </p:sp>
          <p:sp>
            <p:nvSpPr>
              <p:cNvPr id="163" name="object 163"/>
              <p:cNvSpPr/>
              <p:nvPr/>
            </p:nvSpPr>
            <p:spPr>
              <a:xfrm>
                <a:off x="10641063" y="1288834"/>
                <a:ext cx="70954" cy="88696"/>
              </a:xfrm>
              <a:prstGeom prst="rect">
                <a:avLst/>
              </a:prstGeom>
              <a:blipFill>
                <a:blip r:embed="rId114" cstate="print"/>
                <a:stretch>
                  <a:fillRect/>
                </a:stretch>
              </a:blipFill>
            </p:spPr>
            <p:txBody>
              <a:bodyPr wrap="square" lIns="0" tIns="0" rIns="0" bIns="0" rtlCol="0"/>
              <a:lstStyle/>
              <a:p>
                <a:endParaRPr/>
              </a:p>
            </p:txBody>
          </p:sp>
          <p:sp>
            <p:nvSpPr>
              <p:cNvPr id="164" name="object 164"/>
              <p:cNvSpPr/>
              <p:nvPr/>
            </p:nvSpPr>
            <p:spPr>
              <a:xfrm>
                <a:off x="10283888" y="1266609"/>
                <a:ext cx="187439" cy="110921"/>
              </a:xfrm>
              <a:prstGeom prst="rect">
                <a:avLst/>
              </a:prstGeom>
              <a:blipFill>
                <a:blip r:embed="rId115" cstate="print"/>
                <a:stretch>
                  <a:fillRect/>
                </a:stretch>
              </a:blipFill>
            </p:spPr>
            <p:txBody>
              <a:bodyPr wrap="square" lIns="0" tIns="0" rIns="0" bIns="0" rtlCol="0"/>
              <a:lstStyle/>
              <a:p>
                <a:endParaRPr/>
              </a:p>
            </p:txBody>
          </p:sp>
          <p:sp>
            <p:nvSpPr>
              <p:cNvPr id="165" name="object 165"/>
              <p:cNvSpPr/>
              <p:nvPr/>
            </p:nvSpPr>
            <p:spPr>
              <a:xfrm>
                <a:off x="10191242" y="1288834"/>
                <a:ext cx="70942" cy="88696"/>
              </a:xfrm>
              <a:prstGeom prst="rect">
                <a:avLst/>
              </a:prstGeom>
              <a:blipFill>
                <a:blip r:embed="rId116" cstate="print"/>
                <a:stretch>
                  <a:fillRect/>
                </a:stretch>
              </a:blipFill>
            </p:spPr>
            <p:txBody>
              <a:bodyPr wrap="square" lIns="0" tIns="0" rIns="0" bIns="0" rtlCol="0"/>
              <a:lstStyle/>
              <a:p>
                <a:endParaRPr/>
              </a:p>
            </p:txBody>
          </p:sp>
          <p:sp>
            <p:nvSpPr>
              <p:cNvPr id="166" name="object 166"/>
              <p:cNvSpPr/>
              <p:nvPr/>
            </p:nvSpPr>
            <p:spPr>
              <a:xfrm>
                <a:off x="10489260" y="1290980"/>
                <a:ext cx="70256" cy="86550"/>
              </a:xfrm>
              <a:prstGeom prst="rect">
                <a:avLst/>
              </a:prstGeom>
              <a:blipFill>
                <a:blip r:embed="rId117" cstate="print"/>
                <a:stretch>
                  <a:fillRect/>
                </a:stretch>
              </a:blipFill>
            </p:spPr>
            <p:txBody>
              <a:bodyPr wrap="square" lIns="0" tIns="0" rIns="0" bIns="0" rtlCol="0"/>
              <a:lstStyle/>
              <a:p>
                <a:endParaRPr/>
              </a:p>
            </p:txBody>
          </p:sp>
          <p:sp>
            <p:nvSpPr>
              <p:cNvPr id="167" name="object 167"/>
              <p:cNvSpPr/>
              <p:nvPr/>
            </p:nvSpPr>
            <p:spPr>
              <a:xfrm>
                <a:off x="5650941" y="1054620"/>
                <a:ext cx="728675" cy="128663"/>
              </a:xfrm>
              <a:prstGeom prst="rect">
                <a:avLst/>
              </a:prstGeom>
              <a:blipFill>
                <a:blip r:embed="rId118" cstate="print"/>
                <a:stretch>
                  <a:fillRect/>
                </a:stretch>
              </a:blipFill>
            </p:spPr>
            <p:txBody>
              <a:bodyPr wrap="square" lIns="0" tIns="0" rIns="0" bIns="0" rtlCol="0"/>
              <a:lstStyle/>
              <a:p>
                <a:endParaRPr/>
              </a:p>
            </p:txBody>
          </p:sp>
          <p:sp>
            <p:nvSpPr>
              <p:cNvPr id="168" name="object 168"/>
              <p:cNvSpPr/>
              <p:nvPr/>
            </p:nvSpPr>
            <p:spPr>
              <a:xfrm>
                <a:off x="6093066" y="1054620"/>
                <a:ext cx="72745" cy="128663"/>
              </a:xfrm>
              <a:prstGeom prst="rect">
                <a:avLst/>
              </a:prstGeom>
              <a:blipFill>
                <a:blip r:embed="rId119" cstate="print"/>
                <a:stretch>
                  <a:fillRect/>
                </a:stretch>
              </a:blipFill>
            </p:spPr>
            <p:txBody>
              <a:bodyPr wrap="square" lIns="0" tIns="0" rIns="0" bIns="0" rtlCol="0"/>
              <a:lstStyle/>
              <a:p>
                <a:endParaRPr/>
              </a:p>
            </p:txBody>
          </p:sp>
          <p:sp>
            <p:nvSpPr>
              <p:cNvPr id="169" name="object 169"/>
              <p:cNvSpPr/>
              <p:nvPr/>
            </p:nvSpPr>
            <p:spPr>
              <a:xfrm>
                <a:off x="5898438" y="1054620"/>
                <a:ext cx="70421" cy="126860"/>
              </a:xfrm>
              <a:prstGeom prst="rect">
                <a:avLst/>
              </a:prstGeom>
              <a:blipFill>
                <a:blip r:embed="rId120" cstate="print"/>
                <a:stretch>
                  <a:fillRect/>
                </a:stretch>
              </a:blipFill>
            </p:spPr>
            <p:txBody>
              <a:bodyPr wrap="square" lIns="0" tIns="0" rIns="0" bIns="0" rtlCol="0"/>
              <a:lstStyle/>
              <a:p>
                <a:endParaRPr/>
              </a:p>
            </p:txBody>
          </p:sp>
          <p:sp>
            <p:nvSpPr>
              <p:cNvPr id="170" name="object 170"/>
              <p:cNvSpPr/>
              <p:nvPr/>
            </p:nvSpPr>
            <p:spPr>
              <a:xfrm>
                <a:off x="5650941" y="1063396"/>
                <a:ext cx="59855" cy="118084"/>
              </a:xfrm>
              <a:prstGeom prst="rect">
                <a:avLst/>
              </a:prstGeom>
              <a:blipFill>
                <a:blip r:embed="rId121" cstate="print"/>
                <a:stretch>
                  <a:fillRect/>
                </a:stretch>
              </a:blipFill>
            </p:spPr>
            <p:txBody>
              <a:bodyPr wrap="square" lIns="0" tIns="0" rIns="0" bIns="0" rtlCol="0"/>
              <a:lstStyle/>
              <a:p>
                <a:endParaRPr/>
              </a:p>
            </p:txBody>
          </p:sp>
          <p:sp>
            <p:nvSpPr>
              <p:cNvPr id="171" name="object 171"/>
              <p:cNvSpPr/>
              <p:nvPr/>
            </p:nvSpPr>
            <p:spPr>
              <a:xfrm>
                <a:off x="6183033" y="1094587"/>
                <a:ext cx="70954" cy="88696"/>
              </a:xfrm>
              <a:prstGeom prst="rect">
                <a:avLst/>
              </a:prstGeom>
              <a:blipFill>
                <a:blip r:embed="rId122" cstate="print"/>
                <a:stretch>
                  <a:fillRect/>
                </a:stretch>
              </a:blipFill>
            </p:spPr>
            <p:txBody>
              <a:bodyPr wrap="square" lIns="0" tIns="0" rIns="0" bIns="0" rtlCol="0"/>
              <a:lstStyle/>
              <a:p>
                <a:endParaRPr/>
              </a:p>
            </p:txBody>
          </p:sp>
          <p:sp>
            <p:nvSpPr>
              <p:cNvPr id="172" name="object 172"/>
              <p:cNvSpPr/>
              <p:nvPr/>
            </p:nvSpPr>
            <p:spPr>
              <a:xfrm>
                <a:off x="5990196" y="1094587"/>
                <a:ext cx="80454" cy="88696"/>
              </a:xfrm>
              <a:prstGeom prst="rect">
                <a:avLst/>
              </a:prstGeom>
              <a:blipFill>
                <a:blip r:embed="rId123" cstate="print"/>
                <a:stretch>
                  <a:fillRect/>
                </a:stretch>
              </a:blipFill>
            </p:spPr>
            <p:txBody>
              <a:bodyPr wrap="square" lIns="0" tIns="0" rIns="0" bIns="0" rtlCol="0"/>
              <a:lstStyle/>
              <a:p>
                <a:endParaRPr/>
              </a:p>
            </p:txBody>
          </p:sp>
          <p:sp>
            <p:nvSpPr>
              <p:cNvPr id="173" name="object 173"/>
              <p:cNvSpPr/>
              <p:nvPr/>
            </p:nvSpPr>
            <p:spPr>
              <a:xfrm>
                <a:off x="5812231" y="1094587"/>
                <a:ext cx="68097" cy="88696"/>
              </a:xfrm>
              <a:prstGeom prst="rect">
                <a:avLst/>
              </a:prstGeom>
              <a:blipFill>
                <a:blip r:embed="rId124" cstate="print"/>
                <a:stretch>
                  <a:fillRect/>
                </a:stretch>
              </a:blipFill>
            </p:spPr>
            <p:txBody>
              <a:bodyPr wrap="square" lIns="0" tIns="0" rIns="0" bIns="0" rtlCol="0"/>
              <a:lstStyle/>
              <a:p>
                <a:endParaRPr/>
              </a:p>
            </p:txBody>
          </p:sp>
          <p:sp>
            <p:nvSpPr>
              <p:cNvPr id="174" name="object 174"/>
              <p:cNvSpPr/>
              <p:nvPr/>
            </p:nvSpPr>
            <p:spPr>
              <a:xfrm>
                <a:off x="5723890" y="1094587"/>
                <a:ext cx="68795" cy="88696"/>
              </a:xfrm>
              <a:prstGeom prst="rect">
                <a:avLst/>
              </a:prstGeom>
              <a:blipFill>
                <a:blip r:embed="rId125" cstate="print"/>
                <a:stretch>
                  <a:fillRect/>
                </a:stretch>
              </a:blipFill>
            </p:spPr>
            <p:txBody>
              <a:bodyPr wrap="square" lIns="0" tIns="0" rIns="0" bIns="0" rtlCol="0"/>
              <a:lstStyle/>
              <a:p>
                <a:endParaRPr/>
              </a:p>
            </p:txBody>
          </p:sp>
          <p:sp>
            <p:nvSpPr>
              <p:cNvPr id="175" name="object 175"/>
              <p:cNvSpPr/>
              <p:nvPr/>
            </p:nvSpPr>
            <p:spPr>
              <a:xfrm>
                <a:off x="6275692" y="1094587"/>
                <a:ext cx="103936" cy="86893"/>
              </a:xfrm>
              <a:prstGeom prst="rect">
                <a:avLst/>
              </a:prstGeom>
              <a:blipFill>
                <a:blip r:embed="rId126" cstate="print"/>
                <a:stretch>
                  <a:fillRect/>
                </a:stretch>
              </a:blipFill>
            </p:spPr>
            <p:txBody>
              <a:bodyPr wrap="square" lIns="0" tIns="0" rIns="0" bIns="0" rtlCol="0"/>
              <a:lstStyle/>
              <a:p>
                <a:endParaRPr/>
              </a:p>
            </p:txBody>
          </p:sp>
          <p:sp>
            <p:nvSpPr>
              <p:cNvPr id="176" name="object 176"/>
              <p:cNvSpPr/>
              <p:nvPr/>
            </p:nvSpPr>
            <p:spPr>
              <a:xfrm>
                <a:off x="5640184" y="1248854"/>
                <a:ext cx="470433" cy="128676"/>
              </a:xfrm>
              <a:prstGeom prst="rect">
                <a:avLst/>
              </a:prstGeom>
              <a:blipFill>
                <a:blip r:embed="rId127" cstate="print"/>
                <a:stretch>
                  <a:fillRect/>
                </a:stretch>
              </a:blipFill>
            </p:spPr>
            <p:txBody>
              <a:bodyPr wrap="square" lIns="0" tIns="0" rIns="0" bIns="0" rtlCol="0"/>
              <a:lstStyle/>
              <a:p>
                <a:endParaRPr/>
              </a:p>
            </p:txBody>
          </p:sp>
          <p:sp>
            <p:nvSpPr>
              <p:cNvPr id="177" name="object 177"/>
              <p:cNvSpPr/>
              <p:nvPr/>
            </p:nvSpPr>
            <p:spPr>
              <a:xfrm>
                <a:off x="5802731" y="1248879"/>
                <a:ext cx="70421" cy="126860"/>
              </a:xfrm>
              <a:prstGeom prst="rect">
                <a:avLst/>
              </a:prstGeom>
              <a:blipFill>
                <a:blip r:embed="rId128" cstate="print"/>
                <a:stretch>
                  <a:fillRect/>
                </a:stretch>
              </a:blipFill>
            </p:spPr>
            <p:txBody>
              <a:bodyPr wrap="square" lIns="0" tIns="0" rIns="0" bIns="0" rtlCol="0"/>
              <a:lstStyle/>
              <a:p>
                <a:endParaRPr/>
              </a:p>
            </p:txBody>
          </p:sp>
          <p:sp>
            <p:nvSpPr>
              <p:cNvPr id="178" name="object 178"/>
              <p:cNvSpPr/>
              <p:nvPr/>
            </p:nvSpPr>
            <p:spPr>
              <a:xfrm>
                <a:off x="6039662" y="1288834"/>
                <a:ext cx="70954" cy="88696"/>
              </a:xfrm>
              <a:prstGeom prst="rect">
                <a:avLst/>
              </a:prstGeom>
              <a:blipFill>
                <a:blip r:embed="rId129" cstate="print"/>
                <a:stretch>
                  <a:fillRect/>
                </a:stretch>
              </a:blipFill>
            </p:spPr>
            <p:txBody>
              <a:bodyPr wrap="square" lIns="0" tIns="0" rIns="0" bIns="0" rtlCol="0"/>
              <a:lstStyle/>
              <a:p>
                <a:endParaRPr/>
              </a:p>
            </p:txBody>
          </p:sp>
          <p:sp>
            <p:nvSpPr>
              <p:cNvPr id="179" name="object 179"/>
              <p:cNvSpPr/>
              <p:nvPr/>
            </p:nvSpPr>
            <p:spPr>
              <a:xfrm>
                <a:off x="5640196" y="1288834"/>
                <a:ext cx="144437" cy="88696"/>
              </a:xfrm>
              <a:prstGeom prst="rect">
                <a:avLst/>
              </a:prstGeom>
              <a:blipFill>
                <a:blip r:embed="rId130" cstate="print"/>
                <a:stretch>
                  <a:fillRect/>
                </a:stretch>
              </a:blipFill>
            </p:spPr>
            <p:txBody>
              <a:bodyPr wrap="square" lIns="0" tIns="0" rIns="0" bIns="0" rtlCol="0"/>
              <a:lstStyle/>
              <a:p>
                <a:endParaRPr/>
              </a:p>
            </p:txBody>
          </p:sp>
          <p:sp>
            <p:nvSpPr>
              <p:cNvPr id="180" name="object 180"/>
              <p:cNvSpPr/>
              <p:nvPr/>
            </p:nvSpPr>
            <p:spPr>
              <a:xfrm>
                <a:off x="5898806" y="1290980"/>
                <a:ext cx="70230" cy="86550"/>
              </a:xfrm>
              <a:prstGeom prst="rect">
                <a:avLst/>
              </a:prstGeom>
              <a:blipFill>
                <a:blip r:embed="rId131" cstate="print"/>
                <a:stretch>
                  <a:fillRect/>
                </a:stretch>
              </a:blipFill>
            </p:spPr>
            <p:txBody>
              <a:bodyPr wrap="square" lIns="0" tIns="0" rIns="0" bIns="0" rtlCol="0"/>
              <a:lstStyle/>
              <a:p>
                <a:endParaRPr/>
              </a:p>
            </p:txBody>
          </p:sp>
          <p:sp>
            <p:nvSpPr>
              <p:cNvPr id="181" name="object 181"/>
              <p:cNvSpPr/>
              <p:nvPr/>
            </p:nvSpPr>
            <p:spPr>
              <a:xfrm>
                <a:off x="7022807" y="6173787"/>
                <a:ext cx="2328011" cy="406044"/>
              </a:xfrm>
              <a:prstGeom prst="rect">
                <a:avLst/>
              </a:prstGeom>
              <a:blipFill>
                <a:blip r:embed="rId132" cstate="print"/>
                <a:stretch>
                  <a:fillRect/>
                </a:stretch>
              </a:blipFill>
            </p:spPr>
            <p:txBody>
              <a:bodyPr wrap="square" lIns="0" tIns="0" rIns="0" bIns="0" rtlCol="0"/>
              <a:lstStyle/>
              <a:p>
                <a:endParaRPr/>
              </a:p>
            </p:txBody>
          </p:sp>
          <p:sp>
            <p:nvSpPr>
              <p:cNvPr id="182" name="object 182"/>
              <p:cNvSpPr/>
              <p:nvPr/>
            </p:nvSpPr>
            <p:spPr>
              <a:xfrm>
                <a:off x="7035837" y="6186804"/>
                <a:ext cx="2234565" cy="311785"/>
              </a:xfrm>
              <a:custGeom>
                <a:avLst/>
                <a:gdLst/>
                <a:ahLst/>
                <a:cxnLst/>
                <a:rect l="l" t="t" r="r" b="b"/>
                <a:pathLst>
                  <a:path w="2234565" h="311785">
                    <a:moveTo>
                      <a:pt x="2133815" y="0"/>
                    </a:moveTo>
                    <a:lnTo>
                      <a:pt x="100583" y="0"/>
                    </a:lnTo>
                    <a:lnTo>
                      <a:pt x="42433" y="1571"/>
                    </a:lnTo>
                    <a:lnTo>
                      <a:pt x="12572" y="12573"/>
                    </a:lnTo>
                    <a:lnTo>
                      <a:pt x="1571" y="42433"/>
                    </a:lnTo>
                    <a:lnTo>
                      <a:pt x="0" y="100584"/>
                    </a:lnTo>
                    <a:lnTo>
                      <a:pt x="0" y="211048"/>
                    </a:lnTo>
                    <a:lnTo>
                      <a:pt x="1571" y="269198"/>
                    </a:lnTo>
                    <a:lnTo>
                      <a:pt x="12572" y="299059"/>
                    </a:lnTo>
                    <a:lnTo>
                      <a:pt x="42433" y="310060"/>
                    </a:lnTo>
                    <a:lnTo>
                      <a:pt x="100583" y="311632"/>
                    </a:lnTo>
                    <a:lnTo>
                      <a:pt x="2133815" y="311632"/>
                    </a:lnTo>
                    <a:lnTo>
                      <a:pt x="2191966" y="310060"/>
                    </a:lnTo>
                    <a:lnTo>
                      <a:pt x="2221826" y="299059"/>
                    </a:lnTo>
                    <a:lnTo>
                      <a:pt x="2232828" y="269198"/>
                    </a:lnTo>
                    <a:lnTo>
                      <a:pt x="2234399" y="211048"/>
                    </a:lnTo>
                    <a:lnTo>
                      <a:pt x="2234399" y="100584"/>
                    </a:lnTo>
                    <a:lnTo>
                      <a:pt x="2232828" y="42433"/>
                    </a:lnTo>
                    <a:lnTo>
                      <a:pt x="2221826" y="12572"/>
                    </a:lnTo>
                    <a:lnTo>
                      <a:pt x="2191966" y="1571"/>
                    </a:lnTo>
                    <a:lnTo>
                      <a:pt x="2133815" y="0"/>
                    </a:lnTo>
                    <a:close/>
                  </a:path>
                </a:pathLst>
              </a:custGeom>
              <a:solidFill>
                <a:srgbClr val="FFFFFF"/>
              </a:solidFill>
            </p:spPr>
            <p:txBody>
              <a:bodyPr wrap="square" lIns="0" tIns="0" rIns="0" bIns="0" rtlCol="0"/>
              <a:lstStyle/>
              <a:p>
                <a:endParaRPr/>
              </a:p>
            </p:txBody>
          </p:sp>
          <p:sp>
            <p:nvSpPr>
              <p:cNvPr id="183" name="object 183"/>
              <p:cNvSpPr/>
              <p:nvPr/>
            </p:nvSpPr>
            <p:spPr>
              <a:xfrm>
                <a:off x="7035837" y="6186804"/>
                <a:ext cx="2234565" cy="311785"/>
              </a:xfrm>
              <a:custGeom>
                <a:avLst/>
                <a:gdLst/>
                <a:ahLst/>
                <a:cxnLst/>
                <a:rect l="l" t="t" r="r" b="b"/>
                <a:pathLst>
                  <a:path w="2234565" h="311785">
                    <a:moveTo>
                      <a:pt x="100583" y="0"/>
                    </a:moveTo>
                    <a:lnTo>
                      <a:pt x="42433" y="1571"/>
                    </a:lnTo>
                    <a:lnTo>
                      <a:pt x="12572" y="12573"/>
                    </a:lnTo>
                    <a:lnTo>
                      <a:pt x="1571" y="42433"/>
                    </a:lnTo>
                    <a:lnTo>
                      <a:pt x="0" y="100584"/>
                    </a:lnTo>
                    <a:lnTo>
                      <a:pt x="0" y="211048"/>
                    </a:lnTo>
                    <a:lnTo>
                      <a:pt x="1571" y="269198"/>
                    </a:lnTo>
                    <a:lnTo>
                      <a:pt x="12572" y="299059"/>
                    </a:lnTo>
                    <a:lnTo>
                      <a:pt x="42433" y="310060"/>
                    </a:lnTo>
                    <a:lnTo>
                      <a:pt x="100583" y="311632"/>
                    </a:lnTo>
                    <a:lnTo>
                      <a:pt x="2133815" y="311632"/>
                    </a:lnTo>
                    <a:lnTo>
                      <a:pt x="2191966" y="310060"/>
                    </a:lnTo>
                    <a:lnTo>
                      <a:pt x="2221826" y="299059"/>
                    </a:lnTo>
                    <a:lnTo>
                      <a:pt x="2232828" y="269198"/>
                    </a:lnTo>
                    <a:lnTo>
                      <a:pt x="2234399" y="211048"/>
                    </a:lnTo>
                    <a:lnTo>
                      <a:pt x="2234399" y="100584"/>
                    </a:lnTo>
                    <a:lnTo>
                      <a:pt x="2232828" y="42433"/>
                    </a:lnTo>
                    <a:lnTo>
                      <a:pt x="2221826" y="12572"/>
                    </a:lnTo>
                    <a:lnTo>
                      <a:pt x="2191966" y="1571"/>
                    </a:lnTo>
                    <a:lnTo>
                      <a:pt x="2133815" y="0"/>
                    </a:lnTo>
                    <a:lnTo>
                      <a:pt x="100583" y="0"/>
                    </a:lnTo>
                    <a:close/>
                  </a:path>
                </a:pathLst>
              </a:custGeom>
              <a:ln w="23660">
                <a:solidFill>
                  <a:srgbClr val="FFFFFF"/>
                </a:solidFill>
              </a:ln>
            </p:spPr>
            <p:txBody>
              <a:bodyPr wrap="square" lIns="0" tIns="0" rIns="0" bIns="0" rtlCol="0"/>
              <a:lstStyle/>
              <a:p>
                <a:endParaRPr/>
              </a:p>
            </p:txBody>
          </p:sp>
          <p:sp>
            <p:nvSpPr>
              <p:cNvPr id="184" name="object 184"/>
              <p:cNvSpPr txBox="1"/>
              <p:nvPr/>
            </p:nvSpPr>
            <p:spPr>
              <a:xfrm>
                <a:off x="7681214" y="6227483"/>
                <a:ext cx="1234782" cy="246221"/>
              </a:xfrm>
              <a:prstGeom prst="rect">
                <a:avLst/>
              </a:prstGeom>
            </p:spPr>
            <p:txBody>
              <a:bodyPr vert="horz" wrap="square" lIns="0" tIns="0" rIns="0" bIns="0" rtlCol="0">
                <a:spAutoFit/>
              </a:bodyPr>
              <a:lstStyle/>
              <a:p>
                <a:pPr marL="12700">
                  <a:lnSpc>
                    <a:spcPct val="100000"/>
                  </a:lnSpc>
                </a:pPr>
                <a:r>
                  <a:rPr sz="1600" spc="5" dirty="0">
                    <a:solidFill>
                      <a:srgbClr val="F36F21"/>
                    </a:solidFill>
                    <a:latin typeface="Calibri"/>
                    <a:cs typeface="Calibri"/>
                  </a:rPr>
                  <a:t>Grundschule</a:t>
                </a:r>
                <a:endParaRPr sz="1600">
                  <a:latin typeface="Calibri"/>
                  <a:cs typeface="Calibri"/>
                </a:endParaRPr>
              </a:p>
            </p:txBody>
          </p:sp>
          <p:sp>
            <p:nvSpPr>
              <p:cNvPr id="185" name="object 185"/>
              <p:cNvSpPr/>
              <p:nvPr/>
            </p:nvSpPr>
            <p:spPr>
              <a:xfrm>
                <a:off x="7022807" y="7594765"/>
                <a:ext cx="2328011" cy="406057"/>
              </a:xfrm>
              <a:prstGeom prst="rect">
                <a:avLst/>
              </a:prstGeom>
              <a:blipFill>
                <a:blip r:embed="rId133" cstate="print"/>
                <a:stretch>
                  <a:fillRect/>
                </a:stretch>
              </a:blipFill>
            </p:spPr>
            <p:txBody>
              <a:bodyPr wrap="square" lIns="0" tIns="0" rIns="0" bIns="0" rtlCol="0"/>
              <a:lstStyle/>
              <a:p>
                <a:endParaRPr/>
              </a:p>
            </p:txBody>
          </p:sp>
          <p:sp>
            <p:nvSpPr>
              <p:cNvPr id="186" name="object 186"/>
              <p:cNvSpPr/>
              <p:nvPr/>
            </p:nvSpPr>
            <p:spPr>
              <a:xfrm>
                <a:off x="7035837" y="7607795"/>
                <a:ext cx="2234565" cy="311785"/>
              </a:xfrm>
              <a:custGeom>
                <a:avLst/>
                <a:gdLst/>
                <a:ahLst/>
                <a:cxnLst/>
                <a:rect l="l" t="t" r="r" b="b"/>
                <a:pathLst>
                  <a:path w="2234565" h="311784">
                    <a:moveTo>
                      <a:pt x="2133815" y="0"/>
                    </a:moveTo>
                    <a:lnTo>
                      <a:pt x="100583" y="0"/>
                    </a:lnTo>
                    <a:lnTo>
                      <a:pt x="42433" y="1571"/>
                    </a:lnTo>
                    <a:lnTo>
                      <a:pt x="12572" y="12573"/>
                    </a:lnTo>
                    <a:lnTo>
                      <a:pt x="1571" y="42433"/>
                    </a:lnTo>
                    <a:lnTo>
                      <a:pt x="0" y="100584"/>
                    </a:lnTo>
                    <a:lnTo>
                      <a:pt x="0" y="211048"/>
                    </a:lnTo>
                    <a:lnTo>
                      <a:pt x="1571" y="269198"/>
                    </a:lnTo>
                    <a:lnTo>
                      <a:pt x="12572" y="299059"/>
                    </a:lnTo>
                    <a:lnTo>
                      <a:pt x="42433" y="310060"/>
                    </a:lnTo>
                    <a:lnTo>
                      <a:pt x="100583" y="311632"/>
                    </a:lnTo>
                    <a:lnTo>
                      <a:pt x="2133815" y="311632"/>
                    </a:lnTo>
                    <a:lnTo>
                      <a:pt x="2191966" y="310060"/>
                    </a:lnTo>
                    <a:lnTo>
                      <a:pt x="2221826" y="299059"/>
                    </a:lnTo>
                    <a:lnTo>
                      <a:pt x="2232828" y="269198"/>
                    </a:lnTo>
                    <a:lnTo>
                      <a:pt x="2234399" y="211048"/>
                    </a:lnTo>
                    <a:lnTo>
                      <a:pt x="2234399" y="100584"/>
                    </a:lnTo>
                    <a:lnTo>
                      <a:pt x="2232828" y="42433"/>
                    </a:lnTo>
                    <a:lnTo>
                      <a:pt x="2221826" y="12572"/>
                    </a:lnTo>
                    <a:lnTo>
                      <a:pt x="2191966" y="1571"/>
                    </a:lnTo>
                    <a:lnTo>
                      <a:pt x="2133815" y="0"/>
                    </a:lnTo>
                    <a:close/>
                  </a:path>
                </a:pathLst>
              </a:custGeom>
              <a:solidFill>
                <a:srgbClr val="FFFFFF"/>
              </a:solidFill>
            </p:spPr>
            <p:txBody>
              <a:bodyPr wrap="square" lIns="0" tIns="0" rIns="0" bIns="0" rtlCol="0"/>
              <a:lstStyle/>
              <a:p>
                <a:endParaRPr/>
              </a:p>
            </p:txBody>
          </p:sp>
          <p:sp>
            <p:nvSpPr>
              <p:cNvPr id="187" name="object 187"/>
              <p:cNvSpPr/>
              <p:nvPr/>
            </p:nvSpPr>
            <p:spPr>
              <a:xfrm>
                <a:off x="7035837" y="7607795"/>
                <a:ext cx="2234565" cy="311785"/>
              </a:xfrm>
              <a:custGeom>
                <a:avLst/>
                <a:gdLst/>
                <a:ahLst/>
                <a:cxnLst/>
                <a:rect l="l" t="t" r="r" b="b"/>
                <a:pathLst>
                  <a:path w="2234565" h="311784">
                    <a:moveTo>
                      <a:pt x="100583" y="0"/>
                    </a:moveTo>
                    <a:lnTo>
                      <a:pt x="42433" y="1571"/>
                    </a:lnTo>
                    <a:lnTo>
                      <a:pt x="12572" y="12573"/>
                    </a:lnTo>
                    <a:lnTo>
                      <a:pt x="1571" y="42433"/>
                    </a:lnTo>
                    <a:lnTo>
                      <a:pt x="0" y="100584"/>
                    </a:lnTo>
                    <a:lnTo>
                      <a:pt x="0" y="211048"/>
                    </a:lnTo>
                    <a:lnTo>
                      <a:pt x="1571" y="269198"/>
                    </a:lnTo>
                    <a:lnTo>
                      <a:pt x="12572" y="299059"/>
                    </a:lnTo>
                    <a:lnTo>
                      <a:pt x="42433" y="310060"/>
                    </a:lnTo>
                    <a:lnTo>
                      <a:pt x="100583" y="311632"/>
                    </a:lnTo>
                    <a:lnTo>
                      <a:pt x="2133815" y="311632"/>
                    </a:lnTo>
                    <a:lnTo>
                      <a:pt x="2191966" y="310060"/>
                    </a:lnTo>
                    <a:lnTo>
                      <a:pt x="2221826" y="299059"/>
                    </a:lnTo>
                    <a:lnTo>
                      <a:pt x="2232828" y="269198"/>
                    </a:lnTo>
                    <a:lnTo>
                      <a:pt x="2234399" y="211048"/>
                    </a:lnTo>
                    <a:lnTo>
                      <a:pt x="2234399" y="100584"/>
                    </a:lnTo>
                    <a:lnTo>
                      <a:pt x="2232828" y="42433"/>
                    </a:lnTo>
                    <a:lnTo>
                      <a:pt x="2221826" y="12572"/>
                    </a:lnTo>
                    <a:lnTo>
                      <a:pt x="2191966" y="1571"/>
                    </a:lnTo>
                    <a:lnTo>
                      <a:pt x="2133815" y="0"/>
                    </a:lnTo>
                    <a:lnTo>
                      <a:pt x="100583" y="0"/>
                    </a:lnTo>
                    <a:close/>
                  </a:path>
                </a:pathLst>
              </a:custGeom>
              <a:ln w="23660">
                <a:solidFill>
                  <a:srgbClr val="FFFFFF"/>
                </a:solidFill>
              </a:ln>
            </p:spPr>
            <p:txBody>
              <a:bodyPr wrap="square" lIns="0" tIns="0" rIns="0" bIns="0" rtlCol="0"/>
              <a:lstStyle/>
              <a:p>
                <a:endParaRPr/>
              </a:p>
            </p:txBody>
          </p:sp>
          <p:sp>
            <p:nvSpPr>
              <p:cNvPr id="188" name="object 188"/>
              <p:cNvSpPr txBox="1"/>
              <p:nvPr/>
            </p:nvSpPr>
            <p:spPr>
              <a:xfrm>
                <a:off x="5329161" y="7644600"/>
                <a:ext cx="5709488" cy="1295739"/>
              </a:xfrm>
              <a:prstGeom prst="rect">
                <a:avLst/>
              </a:prstGeom>
            </p:spPr>
            <p:txBody>
              <a:bodyPr vert="horz" wrap="square" lIns="0" tIns="0" rIns="0" bIns="0" rtlCol="0">
                <a:spAutoFit/>
              </a:bodyPr>
              <a:lstStyle/>
              <a:p>
                <a:pPr marL="1959610">
                  <a:lnSpc>
                    <a:spcPct val="100000"/>
                  </a:lnSpc>
                </a:pPr>
                <a:r>
                  <a:rPr sz="2000" spc="5" dirty="0" err="1">
                    <a:solidFill>
                      <a:srgbClr val="187D36"/>
                    </a:solidFill>
                    <a:latin typeface="Calibri"/>
                    <a:cs typeface="Calibri"/>
                  </a:rPr>
                  <a:t>Kindertagesstätte</a:t>
                </a:r>
                <a:r>
                  <a:rPr sz="2000" spc="-114" dirty="0">
                    <a:solidFill>
                      <a:srgbClr val="187D36"/>
                    </a:solidFill>
                    <a:latin typeface="Calibri"/>
                    <a:cs typeface="Calibri"/>
                  </a:rPr>
                  <a:t> </a:t>
                </a:r>
                <a:endParaRPr sz="2000" dirty="0">
                  <a:latin typeface="Calibri"/>
                  <a:cs typeface="Calibri"/>
                </a:endParaRPr>
              </a:p>
              <a:p>
                <a:pPr>
                  <a:lnSpc>
                    <a:spcPct val="100000"/>
                  </a:lnSpc>
                </a:pPr>
                <a:endParaRPr dirty="0">
                  <a:latin typeface="Times New Roman"/>
                  <a:cs typeface="Times New Roman"/>
                </a:endParaRPr>
              </a:p>
              <a:p>
                <a:pPr marL="12700" marR="5080" indent="-635">
                  <a:lnSpc>
                    <a:spcPct val="109700"/>
                  </a:lnSpc>
                </a:pPr>
                <a:r>
                  <a:rPr sz="1400" spc="15" dirty="0" smtClean="0">
                    <a:solidFill>
                      <a:srgbClr val="00314D"/>
                    </a:solidFill>
                    <a:latin typeface="Calibri"/>
                    <a:cs typeface="Calibri"/>
                  </a:rPr>
                  <a:t>In </a:t>
                </a:r>
                <a:r>
                  <a:rPr sz="1400" spc="25" dirty="0">
                    <a:solidFill>
                      <a:srgbClr val="00314D"/>
                    </a:solidFill>
                    <a:latin typeface="Calibri"/>
                    <a:cs typeface="Calibri"/>
                  </a:rPr>
                  <a:t>Rheinland-Pfalz gibt </a:t>
                </a:r>
                <a:r>
                  <a:rPr sz="1400" spc="5" dirty="0">
                    <a:solidFill>
                      <a:srgbClr val="00314D"/>
                    </a:solidFill>
                    <a:latin typeface="Calibri"/>
                    <a:cs typeface="Calibri"/>
                  </a:rPr>
                  <a:t>es ein </a:t>
                </a:r>
                <a:r>
                  <a:rPr sz="1400" spc="30" dirty="0">
                    <a:solidFill>
                      <a:srgbClr val="00314D"/>
                    </a:solidFill>
                    <a:latin typeface="Calibri"/>
                    <a:cs typeface="Calibri"/>
                  </a:rPr>
                  <a:t>gut </a:t>
                </a:r>
                <a:r>
                  <a:rPr sz="1400" spc="15" dirty="0">
                    <a:solidFill>
                      <a:srgbClr val="00314D"/>
                    </a:solidFill>
                    <a:latin typeface="Calibri"/>
                    <a:cs typeface="Calibri"/>
                  </a:rPr>
                  <a:t>ausgebautes </a:t>
                </a:r>
                <a:r>
                  <a:rPr sz="1400" spc="45" dirty="0">
                    <a:solidFill>
                      <a:srgbClr val="00314D"/>
                    </a:solidFill>
                    <a:latin typeface="Calibri"/>
                    <a:cs typeface="Calibri"/>
                  </a:rPr>
                  <a:t>Netz </a:t>
                </a:r>
                <a:r>
                  <a:rPr sz="1400" spc="10" dirty="0">
                    <a:solidFill>
                      <a:srgbClr val="00314D"/>
                    </a:solidFill>
                    <a:latin typeface="Calibri"/>
                    <a:cs typeface="Calibri"/>
                  </a:rPr>
                  <a:t>an </a:t>
                </a:r>
                <a:r>
                  <a:rPr sz="1400" spc="15" dirty="0">
                    <a:solidFill>
                      <a:srgbClr val="00314D"/>
                    </a:solidFill>
                    <a:latin typeface="Calibri"/>
                    <a:cs typeface="Calibri"/>
                  </a:rPr>
                  <a:t>Förderschulen und </a:t>
                </a:r>
                <a:r>
                  <a:rPr sz="1400" spc="10" dirty="0">
                    <a:solidFill>
                      <a:srgbClr val="00314D"/>
                    </a:solidFill>
                    <a:latin typeface="Calibri"/>
                    <a:cs typeface="Calibri"/>
                  </a:rPr>
                  <a:t>an </a:t>
                </a:r>
                <a:r>
                  <a:rPr sz="1400" spc="20" dirty="0">
                    <a:solidFill>
                      <a:srgbClr val="00314D"/>
                    </a:solidFill>
                    <a:latin typeface="Calibri"/>
                    <a:cs typeface="Calibri"/>
                  </a:rPr>
                  <a:t>inklusiven  Unterrichtsangeboten </a:t>
                </a:r>
                <a:r>
                  <a:rPr sz="1400" spc="10" dirty="0">
                    <a:solidFill>
                      <a:srgbClr val="00314D"/>
                    </a:solidFill>
                    <a:latin typeface="Calibri"/>
                    <a:cs typeface="Calibri"/>
                  </a:rPr>
                  <a:t>in </a:t>
                </a:r>
                <a:r>
                  <a:rPr sz="1400" spc="25" dirty="0">
                    <a:solidFill>
                      <a:srgbClr val="00314D"/>
                    </a:solidFill>
                    <a:latin typeface="Calibri"/>
                    <a:cs typeface="Calibri"/>
                  </a:rPr>
                  <a:t>Schwerpunktschulen</a:t>
                </a:r>
                <a:r>
                  <a:rPr sz="1400" spc="65" dirty="0">
                    <a:solidFill>
                      <a:srgbClr val="00314D"/>
                    </a:solidFill>
                    <a:latin typeface="Calibri"/>
                    <a:cs typeface="Calibri"/>
                  </a:rPr>
                  <a:t> </a:t>
                </a:r>
                <a:r>
                  <a:rPr sz="1400" spc="25" dirty="0">
                    <a:solidFill>
                      <a:srgbClr val="00314D"/>
                    </a:solidFill>
                    <a:latin typeface="Calibri"/>
                    <a:cs typeface="Calibri"/>
                  </a:rPr>
                  <a:t>(</a:t>
                </a:r>
                <a:r>
                  <a:rPr sz="1400" b="1" spc="25" dirty="0">
                    <a:solidFill>
                      <a:srgbClr val="00314D"/>
                    </a:solidFill>
                    <a:latin typeface="Calibri"/>
                    <a:cs typeface="Calibri"/>
                  </a:rPr>
                  <a:t>www.inklusion.bildung-rp.de</a:t>
                </a:r>
                <a:r>
                  <a:rPr sz="1400" spc="25" dirty="0">
                    <a:solidFill>
                      <a:srgbClr val="00314D"/>
                    </a:solidFill>
                    <a:latin typeface="Calibri"/>
                    <a:cs typeface="Calibri"/>
                  </a:rPr>
                  <a:t>).</a:t>
                </a:r>
                <a:endParaRPr sz="1400" dirty="0">
                  <a:latin typeface="Calibri"/>
                  <a:cs typeface="Calibri"/>
                </a:endParaRPr>
              </a:p>
            </p:txBody>
          </p:sp>
          <p:sp>
            <p:nvSpPr>
              <p:cNvPr id="189" name="object 189"/>
              <p:cNvSpPr/>
              <p:nvPr/>
            </p:nvSpPr>
            <p:spPr>
              <a:xfrm>
                <a:off x="1295400" y="9347205"/>
                <a:ext cx="240665" cy="240665"/>
              </a:xfrm>
              <a:custGeom>
                <a:avLst/>
                <a:gdLst/>
                <a:ahLst/>
                <a:cxnLst/>
                <a:rect l="l" t="t"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274C"/>
              </a:solidFill>
            </p:spPr>
            <p:txBody>
              <a:bodyPr wrap="square" lIns="0" tIns="0" rIns="0" bIns="0" rtlCol="0"/>
              <a:lstStyle/>
              <a:p>
                <a:endParaRPr/>
              </a:p>
            </p:txBody>
          </p:sp>
          <p:sp>
            <p:nvSpPr>
              <p:cNvPr id="190" name="object 190"/>
              <p:cNvSpPr/>
              <p:nvPr/>
            </p:nvSpPr>
            <p:spPr>
              <a:xfrm>
                <a:off x="1346968" y="9399535"/>
                <a:ext cx="128905" cy="135890"/>
              </a:xfrm>
              <a:custGeom>
                <a:avLst/>
                <a:gdLst/>
                <a:ahLst/>
                <a:cxnLst/>
                <a:rect l="l" t="t"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p:spPr>
            <p:txBody>
              <a:bodyPr wrap="square" lIns="0" tIns="0" rIns="0" bIns="0" rtlCol="0"/>
              <a:lstStyle/>
              <a:p>
                <a:endParaRPr/>
              </a:p>
            </p:txBody>
          </p:sp>
          <p:sp>
            <p:nvSpPr>
              <p:cNvPr id="191" name="object 191"/>
              <p:cNvSpPr txBox="1"/>
              <p:nvPr/>
            </p:nvSpPr>
            <p:spPr>
              <a:xfrm>
                <a:off x="5588799" y="356451"/>
                <a:ext cx="9362440" cy="1000274"/>
              </a:xfrm>
              <a:prstGeom prst="rect">
                <a:avLst/>
              </a:prstGeom>
            </p:spPr>
            <p:txBody>
              <a:bodyPr vert="horz" wrap="square" lIns="0" tIns="0" rIns="0" bIns="0" rtlCol="0">
                <a:spAutoFit/>
              </a:bodyPr>
              <a:lstStyle/>
              <a:p>
                <a:pPr marL="12700">
                  <a:lnSpc>
                    <a:spcPct val="100000"/>
                  </a:lnSpc>
                </a:pPr>
                <a:r>
                  <a:rPr sz="1200" b="1" spc="35" dirty="0" smtClean="0">
                    <a:solidFill>
                      <a:srgbClr val="FFFFFF"/>
                    </a:solidFill>
                    <a:latin typeface="Calibri"/>
                    <a:cs typeface="Calibri"/>
                  </a:rPr>
                  <a:t>Fachhochschul</a:t>
                </a:r>
                <a:r>
                  <a:rPr sz="1200" b="1" spc="15" dirty="0" smtClean="0">
                    <a:solidFill>
                      <a:srgbClr val="FFFFFF"/>
                    </a:solidFill>
                    <a:latin typeface="Calibri"/>
                    <a:cs typeface="Calibri"/>
                  </a:rPr>
                  <a:t>reife</a:t>
                </a:r>
                <a:endParaRPr sz="1200" dirty="0">
                  <a:latin typeface="Calibri"/>
                  <a:cs typeface="Calibri"/>
                </a:endParaRPr>
              </a:p>
              <a:p>
                <a:pPr marR="5080" algn="r">
                  <a:lnSpc>
                    <a:spcPct val="100000"/>
                  </a:lnSpc>
                  <a:spcBef>
                    <a:spcPts val="830"/>
                  </a:spcBef>
                </a:pPr>
                <a:r>
                  <a:rPr sz="2200" spc="-190" dirty="0">
                    <a:latin typeface="Calibri"/>
                    <a:cs typeface="Calibri"/>
                  </a:rPr>
                  <a:t>1</a:t>
                </a:r>
                <a:endParaRPr sz="2200" dirty="0">
                  <a:latin typeface="Calibri"/>
                  <a:cs typeface="Calibri"/>
                </a:endParaRPr>
              </a:p>
              <a:p>
                <a:pPr marL="1730375">
                  <a:lnSpc>
                    <a:spcPct val="100000"/>
                  </a:lnSpc>
                  <a:spcBef>
                    <a:spcPts val="969"/>
                  </a:spcBef>
                </a:pPr>
                <a:r>
                  <a:rPr sz="1600" spc="15" dirty="0">
                    <a:solidFill>
                      <a:srgbClr val="0076A4"/>
                    </a:solidFill>
                    <a:latin typeface="Calibri"/>
                    <a:cs typeface="Calibri"/>
                  </a:rPr>
                  <a:t>Berufsbildende</a:t>
                </a:r>
                <a:r>
                  <a:rPr sz="1600" spc="-20" dirty="0">
                    <a:solidFill>
                      <a:srgbClr val="0076A4"/>
                    </a:solidFill>
                    <a:latin typeface="Calibri"/>
                    <a:cs typeface="Calibri"/>
                  </a:rPr>
                  <a:t> </a:t>
                </a:r>
                <a:r>
                  <a:rPr sz="1600" spc="35" dirty="0">
                    <a:solidFill>
                      <a:srgbClr val="0076A4"/>
                    </a:solidFill>
                    <a:latin typeface="Calibri"/>
                    <a:cs typeface="Calibri"/>
                  </a:rPr>
                  <a:t>Schule</a:t>
                </a:r>
                <a:endParaRPr sz="1600" dirty="0">
                  <a:latin typeface="Calibri"/>
                  <a:cs typeface="Calibri"/>
                </a:endParaRPr>
              </a:p>
            </p:txBody>
          </p:sp>
          <p:sp>
            <p:nvSpPr>
              <p:cNvPr id="192" name="object 192"/>
              <p:cNvSpPr txBox="1"/>
              <p:nvPr/>
            </p:nvSpPr>
            <p:spPr>
              <a:xfrm>
                <a:off x="1636698" y="9259899"/>
                <a:ext cx="4967301" cy="432491"/>
              </a:xfrm>
              <a:prstGeom prst="rect">
                <a:avLst/>
              </a:prstGeom>
            </p:spPr>
            <p:txBody>
              <a:bodyPr vert="horz" wrap="square" lIns="0" tIns="0" rIns="0" bIns="0" rtlCol="0">
                <a:spAutoFit/>
              </a:bodyPr>
              <a:lstStyle/>
              <a:p>
                <a:pPr marL="12700">
                  <a:lnSpc>
                    <a:spcPts val="3329"/>
                  </a:lnSpc>
                </a:pPr>
                <a:r>
                  <a:rPr lang="de-DE" sz="3400" b="0" spc="250" dirty="0">
                    <a:solidFill>
                      <a:srgbClr val="B7274C"/>
                    </a:solidFill>
                    <a:latin typeface="Calibri Light"/>
                    <a:cs typeface="Calibri Light"/>
                  </a:rPr>
                  <a:t>DAS SCHULSYSTEM RLP </a:t>
                </a:r>
                <a:endParaRPr sz="3400">
                  <a:latin typeface="Calibri Light"/>
                  <a:cs typeface="Calibri Light"/>
                </a:endParaRPr>
              </a:p>
            </p:txBody>
          </p:sp>
        </p:grpSp>
        <p:sp>
          <p:nvSpPr>
            <p:cNvPr id="195" name="Rechteck 194"/>
            <p:cNvSpPr/>
            <p:nvPr/>
          </p:nvSpPr>
          <p:spPr>
            <a:xfrm>
              <a:off x="6527800" y="2805668"/>
              <a:ext cx="1210011" cy="369332"/>
            </a:xfrm>
            <a:prstGeom prst="rect">
              <a:avLst/>
            </a:prstGeom>
          </p:spPr>
          <p:txBody>
            <a:bodyPr wrap="none">
              <a:spAutoFit/>
            </a:bodyPr>
            <a:lstStyle/>
            <a:p>
              <a:r>
                <a:rPr lang="de-DE" dirty="0">
                  <a:solidFill>
                    <a:schemeClr val="bg1"/>
                  </a:solidFill>
                </a:rPr>
                <a:t>Berufsreife</a:t>
              </a:r>
            </a:p>
          </p:txBody>
        </p:sp>
        <p:sp>
          <p:nvSpPr>
            <p:cNvPr id="196" name="Rechteck 195"/>
            <p:cNvSpPr/>
            <p:nvPr/>
          </p:nvSpPr>
          <p:spPr>
            <a:xfrm>
              <a:off x="6460343" y="2108200"/>
              <a:ext cx="3344057" cy="369332"/>
            </a:xfrm>
            <a:prstGeom prst="rect">
              <a:avLst/>
            </a:prstGeom>
          </p:spPr>
          <p:txBody>
            <a:bodyPr wrap="none">
              <a:spAutoFit/>
            </a:bodyPr>
            <a:lstStyle/>
            <a:p>
              <a:r>
                <a:rPr lang="de-DE" dirty="0" smtClean="0">
                  <a:solidFill>
                    <a:schemeClr val="bg1"/>
                  </a:solidFill>
                </a:rPr>
                <a:t>Qualifizierter Sekundarabschluss I</a:t>
              </a:r>
              <a:endParaRPr lang="de-DE" dirty="0">
                <a:solidFill>
                  <a:schemeClr val="bg1"/>
                </a:solidFil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6689725" cy="998219"/>
          </a:xfrm>
          <a:custGeom>
            <a:avLst/>
            <a:gdLst/>
            <a:ahLst/>
            <a:cxnLst/>
            <a:rect l="l" t="t" r="r" b="b"/>
            <a:pathLst>
              <a:path w="6689725" h="998219">
                <a:moveTo>
                  <a:pt x="6689204" y="0"/>
                </a:moveTo>
                <a:lnTo>
                  <a:pt x="0" y="0"/>
                </a:lnTo>
                <a:lnTo>
                  <a:pt x="0" y="997991"/>
                </a:lnTo>
                <a:lnTo>
                  <a:pt x="5553722" y="997204"/>
                </a:lnTo>
                <a:lnTo>
                  <a:pt x="6689204" y="0"/>
                </a:lnTo>
                <a:close/>
              </a:path>
            </a:pathLst>
          </a:custGeom>
          <a:solidFill>
            <a:srgbClr val="0076A4"/>
          </a:solidFill>
        </p:spPr>
        <p:txBody>
          <a:bodyPr wrap="square" lIns="0" tIns="0" rIns="0" bIns="0" rtlCol="0"/>
          <a:lstStyle/>
          <a:p>
            <a:endParaRPr/>
          </a:p>
        </p:txBody>
      </p:sp>
      <p:sp>
        <p:nvSpPr>
          <p:cNvPr id="4" name="object 4"/>
          <p:cNvSpPr/>
          <p:nvPr/>
        </p:nvSpPr>
        <p:spPr>
          <a:xfrm>
            <a:off x="1320800" y="9352939"/>
            <a:ext cx="240665" cy="240665"/>
          </a:xfrm>
          <a:custGeom>
            <a:avLst/>
            <a:gdLst/>
            <a:ahLst/>
            <a:cxnLst/>
            <a:rect l="l" t="t"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274C"/>
          </a:solidFill>
        </p:spPr>
        <p:txBody>
          <a:bodyPr wrap="square" lIns="0" tIns="0" rIns="0" bIns="0" rtlCol="0"/>
          <a:lstStyle/>
          <a:p>
            <a:endParaRPr/>
          </a:p>
        </p:txBody>
      </p:sp>
      <p:sp>
        <p:nvSpPr>
          <p:cNvPr id="5" name="object 5"/>
          <p:cNvSpPr/>
          <p:nvPr/>
        </p:nvSpPr>
        <p:spPr>
          <a:xfrm>
            <a:off x="1372368" y="9405269"/>
            <a:ext cx="128905" cy="135890"/>
          </a:xfrm>
          <a:custGeom>
            <a:avLst/>
            <a:gdLst/>
            <a:ahLst/>
            <a:cxnLst/>
            <a:rect l="l" t="t"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p:spPr>
        <p:txBody>
          <a:bodyPr wrap="square" lIns="0" tIns="0" rIns="0" bIns="0" rtlCol="0"/>
          <a:lstStyle/>
          <a:p>
            <a:endParaRPr/>
          </a:p>
        </p:txBody>
      </p:sp>
      <p:grpSp>
        <p:nvGrpSpPr>
          <p:cNvPr id="13" name="Gruppieren 12"/>
          <p:cNvGrpSpPr/>
          <p:nvPr/>
        </p:nvGrpSpPr>
        <p:grpSpPr>
          <a:xfrm>
            <a:off x="1011198" y="1752601"/>
            <a:ext cx="6735802" cy="6314549"/>
            <a:chOff x="1011199" y="3075787"/>
            <a:chExt cx="4941926" cy="4925808"/>
          </a:xfrm>
        </p:grpSpPr>
        <p:sp>
          <p:nvSpPr>
            <p:cNvPr id="2" name="object 2"/>
            <p:cNvSpPr txBox="1"/>
            <p:nvPr/>
          </p:nvSpPr>
          <p:spPr>
            <a:xfrm>
              <a:off x="1282700" y="3075787"/>
              <a:ext cx="4670425" cy="4925808"/>
            </a:xfrm>
            <a:prstGeom prst="rect">
              <a:avLst/>
            </a:prstGeom>
          </p:spPr>
          <p:txBody>
            <a:bodyPr vert="horz" wrap="square" lIns="0" tIns="0" rIns="0" bIns="0" rtlCol="0">
              <a:spAutoFit/>
            </a:bodyPr>
            <a:lstStyle/>
            <a:p>
              <a:pPr marL="12700">
                <a:lnSpc>
                  <a:spcPct val="100000"/>
                </a:lnSpc>
              </a:pPr>
              <a:r>
                <a:rPr sz="3200" b="1" spc="-5" dirty="0">
                  <a:solidFill>
                    <a:srgbClr val="B7274C"/>
                  </a:solidFill>
                  <a:latin typeface="Calibri"/>
                  <a:cs typeface="Calibri"/>
                </a:rPr>
                <a:t>Schulwechsel? </a:t>
              </a:r>
              <a:r>
                <a:rPr sz="3200" b="1" spc="-15" dirty="0">
                  <a:solidFill>
                    <a:srgbClr val="B7274C"/>
                  </a:solidFill>
                  <a:latin typeface="Calibri"/>
                  <a:cs typeface="Calibri"/>
                </a:rPr>
                <a:t>Kein</a:t>
              </a:r>
              <a:r>
                <a:rPr sz="3200" b="1" spc="-70" dirty="0">
                  <a:solidFill>
                    <a:srgbClr val="B7274C"/>
                  </a:solidFill>
                  <a:latin typeface="Calibri"/>
                  <a:cs typeface="Calibri"/>
                </a:rPr>
                <a:t> </a:t>
              </a:r>
              <a:r>
                <a:rPr sz="3200" b="1" spc="-5" dirty="0">
                  <a:solidFill>
                    <a:srgbClr val="B7274C"/>
                  </a:solidFill>
                  <a:latin typeface="Calibri"/>
                  <a:cs typeface="Calibri"/>
                </a:rPr>
                <a:t>Problem!</a:t>
              </a:r>
              <a:endParaRPr sz="3200" dirty="0">
                <a:latin typeface="Calibri"/>
                <a:cs typeface="Calibri"/>
              </a:endParaRPr>
            </a:p>
            <a:p>
              <a:pPr marL="12700" marR="123189">
                <a:lnSpc>
                  <a:spcPct val="100000"/>
                </a:lnSpc>
                <a:spcBef>
                  <a:spcPts val="1120"/>
                </a:spcBef>
              </a:pPr>
              <a:r>
                <a:rPr lang="de-DE" sz="2800" b="0" spc="90" dirty="0" smtClean="0">
                  <a:latin typeface="Calibri Light"/>
                  <a:cs typeface="Calibri Light"/>
                </a:rPr>
                <a:t>An </a:t>
              </a:r>
              <a:r>
                <a:rPr lang="de-DE" sz="2800" b="0" dirty="0" smtClean="0">
                  <a:latin typeface="Calibri Light"/>
                  <a:cs typeface="Calibri Light"/>
                </a:rPr>
                <a:t>allen </a:t>
              </a:r>
              <a:r>
                <a:rPr lang="de-DE" sz="2800" b="0" spc="-5" dirty="0" smtClean="0">
                  <a:latin typeface="Calibri Light"/>
                  <a:cs typeface="Calibri Light"/>
                </a:rPr>
                <a:t>rheinland-pfälzischen </a:t>
              </a:r>
              <a:r>
                <a:rPr lang="de-DE" sz="2800" spc="15" dirty="0" smtClean="0">
                  <a:latin typeface="Calibri Light"/>
                  <a:cs typeface="Calibri Light"/>
                </a:rPr>
                <a:t>S</a:t>
              </a:r>
              <a:r>
                <a:rPr lang="de-DE" sz="2800" b="0" spc="15" dirty="0" smtClean="0">
                  <a:latin typeface="Calibri Light"/>
                  <a:cs typeface="Calibri Light"/>
                </a:rPr>
                <a:t>chulen </a:t>
              </a:r>
              <a:r>
                <a:rPr lang="de-DE" sz="2800" b="0" spc="-10" dirty="0" smtClean="0">
                  <a:latin typeface="Calibri Light"/>
                  <a:cs typeface="Calibri Light"/>
                </a:rPr>
                <a:t>wird  </a:t>
              </a:r>
              <a:r>
                <a:rPr lang="de-DE" sz="2800" b="0" dirty="0" smtClean="0">
                  <a:latin typeface="Calibri Light"/>
                  <a:cs typeface="Calibri Light"/>
                </a:rPr>
                <a:t>in der </a:t>
              </a:r>
              <a:r>
                <a:rPr lang="de-DE" sz="2800" b="0" spc="-10" dirty="0" smtClean="0">
                  <a:latin typeface="Calibri Light"/>
                  <a:cs typeface="Calibri Light"/>
                </a:rPr>
                <a:t>Orientierungsstufe </a:t>
              </a:r>
              <a:r>
                <a:rPr lang="de-DE" sz="2800" b="0" dirty="0" smtClean="0">
                  <a:latin typeface="Calibri Light"/>
                  <a:cs typeface="Calibri Light"/>
                </a:rPr>
                <a:t>nach dem</a:t>
              </a:r>
              <a:r>
                <a:rPr lang="de-DE" sz="2800" b="0" spc="-55" dirty="0" smtClean="0">
                  <a:latin typeface="Calibri Light"/>
                  <a:cs typeface="Calibri Light"/>
                </a:rPr>
                <a:t> </a:t>
              </a:r>
              <a:r>
                <a:rPr lang="de-DE" sz="2800" b="0" dirty="0" smtClean="0">
                  <a:latin typeface="Calibri Light"/>
                  <a:cs typeface="Calibri Light"/>
                </a:rPr>
                <a:t>gleichen  Lehrplan</a:t>
              </a:r>
              <a:r>
                <a:rPr lang="de-DE" sz="2800" b="0" spc="-80" dirty="0" smtClean="0">
                  <a:latin typeface="Calibri Light"/>
                  <a:cs typeface="Calibri Light"/>
                </a:rPr>
                <a:t> </a:t>
              </a:r>
              <a:r>
                <a:rPr lang="de-DE" sz="2800" b="0" spc="-10" dirty="0" smtClean="0">
                  <a:latin typeface="Calibri Light"/>
                  <a:cs typeface="Calibri Light"/>
                </a:rPr>
                <a:t>unterrichtet.</a:t>
              </a:r>
              <a:endParaRPr lang="de-DE" sz="2800" dirty="0" smtClean="0">
                <a:latin typeface="Calibri Light"/>
                <a:cs typeface="Calibri Light"/>
              </a:endParaRPr>
            </a:p>
            <a:p>
              <a:pPr marL="12700">
                <a:lnSpc>
                  <a:spcPct val="100000"/>
                </a:lnSpc>
                <a:spcBef>
                  <a:spcPts val="1200"/>
                </a:spcBef>
              </a:pPr>
              <a:r>
                <a:rPr lang="de-DE" sz="2800" b="0" dirty="0" smtClean="0">
                  <a:latin typeface="Calibri Light"/>
                  <a:cs typeface="Calibri Light"/>
                </a:rPr>
                <a:t>Das </a:t>
              </a:r>
              <a:r>
                <a:rPr lang="de-DE" sz="2800" b="0" spc="-5" dirty="0" smtClean="0">
                  <a:latin typeface="Calibri Light"/>
                  <a:cs typeface="Calibri Light"/>
                </a:rPr>
                <a:t>erleichtert </a:t>
              </a:r>
              <a:r>
                <a:rPr lang="de-DE" sz="2800" b="0" dirty="0" smtClean="0">
                  <a:latin typeface="Calibri Light"/>
                  <a:cs typeface="Calibri Light"/>
                </a:rPr>
                <a:t>den</a:t>
              </a:r>
              <a:r>
                <a:rPr lang="de-DE" sz="2800" b="0" spc="-55" dirty="0" smtClean="0">
                  <a:latin typeface="Calibri Light"/>
                  <a:cs typeface="Calibri Light"/>
                </a:rPr>
                <a:t> </a:t>
              </a:r>
              <a:r>
                <a:rPr lang="de-DE" sz="2800" b="0" spc="-5" dirty="0" smtClean="0">
                  <a:latin typeface="Calibri Light"/>
                  <a:cs typeface="Calibri Light"/>
                </a:rPr>
                <a:t>Schulwechsel.</a:t>
              </a:r>
              <a:endParaRPr lang="de-DE" sz="2800" dirty="0" smtClean="0">
                <a:latin typeface="Calibri Light"/>
                <a:cs typeface="Calibri Light"/>
              </a:endParaRPr>
            </a:p>
            <a:p>
              <a:pPr>
                <a:lnSpc>
                  <a:spcPct val="100000"/>
                </a:lnSpc>
              </a:pPr>
              <a:endParaRPr lang="de-DE" sz="2800" dirty="0" smtClean="0">
                <a:latin typeface="Times New Roman"/>
                <a:cs typeface="Times New Roman"/>
              </a:endParaRPr>
            </a:p>
            <a:p>
              <a:pPr>
                <a:lnSpc>
                  <a:spcPct val="100000"/>
                </a:lnSpc>
                <a:spcBef>
                  <a:spcPts val="35"/>
                </a:spcBef>
              </a:pPr>
              <a:endParaRPr lang="de-DE" sz="2800" dirty="0" smtClean="0">
                <a:latin typeface="Times New Roman"/>
                <a:cs typeface="Times New Roman"/>
              </a:endParaRPr>
            </a:p>
            <a:p>
              <a:pPr marL="12700">
                <a:lnSpc>
                  <a:spcPct val="100000"/>
                </a:lnSpc>
              </a:pPr>
              <a:r>
                <a:rPr lang="de-DE" sz="3200" b="1" spc="-30" dirty="0" smtClean="0">
                  <a:solidFill>
                    <a:srgbClr val="B7274C"/>
                  </a:solidFill>
                  <a:latin typeface="Calibri"/>
                  <a:cs typeface="Calibri"/>
                </a:rPr>
                <a:t>Sekundarabschluss </a:t>
              </a:r>
              <a:r>
                <a:rPr lang="de-DE" sz="3200" b="1" dirty="0" smtClean="0">
                  <a:solidFill>
                    <a:srgbClr val="B7274C"/>
                  </a:solidFill>
                  <a:latin typeface="Calibri"/>
                  <a:cs typeface="Calibri"/>
                </a:rPr>
                <a:t>I </a:t>
              </a:r>
              <a:r>
                <a:rPr lang="de-DE" sz="3200" b="1" spc="-15" dirty="0" smtClean="0">
                  <a:solidFill>
                    <a:srgbClr val="B7274C"/>
                  </a:solidFill>
                  <a:latin typeface="Calibri"/>
                  <a:cs typeface="Calibri"/>
                </a:rPr>
                <a:t>an </a:t>
              </a:r>
              <a:r>
                <a:rPr lang="de-DE" sz="3200" b="1" spc="-20" dirty="0" smtClean="0">
                  <a:solidFill>
                    <a:srgbClr val="B7274C"/>
                  </a:solidFill>
                  <a:latin typeface="Calibri"/>
                  <a:cs typeface="Calibri"/>
                </a:rPr>
                <a:t>allen</a:t>
              </a:r>
              <a:r>
                <a:rPr lang="de-DE" sz="3200" b="1" spc="-250" dirty="0" smtClean="0">
                  <a:solidFill>
                    <a:srgbClr val="B7274C"/>
                  </a:solidFill>
                  <a:latin typeface="Calibri"/>
                  <a:cs typeface="Calibri"/>
                </a:rPr>
                <a:t>  </a:t>
              </a:r>
              <a:r>
                <a:rPr lang="de-DE" sz="3200" b="1" spc="-25" dirty="0" smtClean="0">
                  <a:solidFill>
                    <a:srgbClr val="B7274C"/>
                  </a:solidFill>
                  <a:latin typeface="Calibri"/>
                  <a:cs typeface="Calibri"/>
                </a:rPr>
                <a:t>Schulen</a:t>
              </a:r>
              <a:endParaRPr lang="de-DE" sz="3200" dirty="0" smtClean="0">
                <a:latin typeface="Calibri"/>
                <a:cs typeface="Calibri"/>
              </a:endParaRPr>
            </a:p>
            <a:p>
              <a:pPr marL="12700" marR="212725">
                <a:lnSpc>
                  <a:spcPct val="100000"/>
                </a:lnSpc>
                <a:spcBef>
                  <a:spcPts val="1120"/>
                </a:spcBef>
              </a:pPr>
              <a:r>
                <a:rPr lang="de-DE" sz="2800" b="0" dirty="0" smtClean="0">
                  <a:latin typeface="Calibri Light"/>
                  <a:cs typeface="Calibri Light"/>
                </a:rPr>
                <a:t>Jede </a:t>
              </a:r>
              <a:r>
                <a:rPr lang="de-DE" sz="2800" b="0" spc="-10" dirty="0" smtClean="0">
                  <a:latin typeface="Calibri Light"/>
                  <a:cs typeface="Calibri Light"/>
                </a:rPr>
                <a:t>weiterführende </a:t>
              </a:r>
              <a:r>
                <a:rPr lang="de-DE" sz="2800" b="0" dirty="0" smtClean="0">
                  <a:latin typeface="Calibri Light"/>
                  <a:cs typeface="Calibri Light"/>
                </a:rPr>
                <a:t>Schule in Rheinland-  </a:t>
              </a:r>
              <a:r>
                <a:rPr lang="de-DE" sz="2800" b="0" spc="-10" dirty="0" smtClean="0">
                  <a:latin typeface="Calibri Light"/>
                  <a:cs typeface="Calibri Light"/>
                </a:rPr>
                <a:t>Pfalz </a:t>
              </a:r>
              <a:r>
                <a:rPr lang="de-DE" sz="2800" b="0" spc="-5" dirty="0" smtClean="0">
                  <a:latin typeface="Calibri Light"/>
                  <a:cs typeface="Calibri Light"/>
                </a:rPr>
                <a:t>ermöglicht </a:t>
              </a:r>
              <a:r>
                <a:rPr lang="de-DE" sz="2800" spc="-5" dirty="0" smtClean="0">
                  <a:latin typeface="Calibri Light"/>
                  <a:cs typeface="Calibri Light"/>
                </a:rPr>
                <a:t>neben </a:t>
              </a:r>
              <a:r>
                <a:rPr lang="de-DE" sz="2800" spc="-5" smtClean="0">
                  <a:latin typeface="Calibri Light"/>
                  <a:cs typeface="Calibri Light"/>
                </a:rPr>
                <a:t>der Berufsreife </a:t>
              </a:r>
              <a:r>
                <a:rPr lang="de-DE" sz="2800" spc="-5" dirty="0" smtClean="0">
                  <a:latin typeface="Calibri Light"/>
                  <a:cs typeface="Calibri Light"/>
                </a:rPr>
                <a:t>auch</a:t>
              </a:r>
              <a:r>
                <a:rPr lang="de-DE" sz="2800" b="0" spc="-10" dirty="0" smtClean="0">
                  <a:latin typeface="Calibri Light"/>
                  <a:cs typeface="Calibri Light"/>
                </a:rPr>
                <a:t>  </a:t>
              </a:r>
              <a:r>
                <a:rPr lang="de-DE" sz="2800" b="0" dirty="0" smtClean="0">
                  <a:latin typeface="Calibri Light"/>
                  <a:cs typeface="Calibri Light"/>
                </a:rPr>
                <a:t>den </a:t>
              </a:r>
              <a:r>
                <a:rPr lang="de-DE" sz="2800" b="0" spc="-5" dirty="0" smtClean="0">
                  <a:latin typeface="Calibri Light"/>
                  <a:cs typeface="Calibri Light"/>
                </a:rPr>
                <a:t>Sekundarabschluss</a:t>
              </a:r>
              <a:r>
                <a:rPr lang="de-DE" sz="2800" b="0" spc="-55" dirty="0" smtClean="0">
                  <a:latin typeface="Calibri Light"/>
                  <a:cs typeface="Calibri Light"/>
                </a:rPr>
                <a:t> </a:t>
              </a:r>
              <a:r>
                <a:rPr lang="de-DE" sz="2800" b="0" dirty="0" smtClean="0">
                  <a:latin typeface="Calibri Light"/>
                  <a:cs typeface="Calibri Light"/>
                </a:rPr>
                <a:t>I.</a:t>
              </a:r>
              <a:endParaRPr lang="de-DE" sz="2800" dirty="0" smtClean="0">
                <a:latin typeface="Calibri Light"/>
                <a:cs typeface="Calibri Light"/>
              </a:endParaRPr>
            </a:p>
            <a:p>
              <a:pPr marL="12700" marR="5080">
                <a:lnSpc>
                  <a:spcPct val="100000"/>
                </a:lnSpc>
                <a:spcBef>
                  <a:spcPts val="1200"/>
                </a:spcBef>
              </a:pPr>
              <a:r>
                <a:rPr lang="de-DE" sz="2800" b="0" spc="-5" dirty="0" smtClean="0">
                  <a:latin typeface="Calibri Light"/>
                  <a:cs typeface="Calibri Light"/>
                </a:rPr>
                <a:t>So </a:t>
              </a:r>
              <a:r>
                <a:rPr lang="de-DE" sz="2800" b="0" spc="-10" dirty="0" smtClean="0">
                  <a:latin typeface="Calibri Light"/>
                  <a:cs typeface="Calibri Light"/>
                </a:rPr>
                <a:t>stehen </a:t>
              </a:r>
              <a:r>
                <a:rPr lang="de-DE" sz="2800" b="0" dirty="0" smtClean="0">
                  <a:latin typeface="Calibri Light"/>
                  <a:cs typeface="Calibri Light"/>
                </a:rPr>
                <a:t>nach der 10. Klasse viele</a:t>
              </a:r>
              <a:r>
                <a:rPr lang="de-DE" sz="2800" b="0" spc="-90" dirty="0" smtClean="0">
                  <a:latin typeface="Calibri Light"/>
                  <a:cs typeface="Calibri Light"/>
                </a:rPr>
                <a:t> </a:t>
              </a:r>
              <a:r>
                <a:rPr lang="de-DE" sz="2800" b="0" dirty="0" smtClean="0">
                  <a:latin typeface="Calibri Light"/>
                  <a:cs typeface="Calibri Light"/>
                </a:rPr>
                <a:t>schulische  und </a:t>
              </a:r>
              <a:r>
                <a:rPr lang="de-DE" sz="2800" b="0" spc="-5" dirty="0" smtClean="0">
                  <a:latin typeface="Calibri Light"/>
                  <a:cs typeface="Calibri Light"/>
                </a:rPr>
                <a:t>berufliche </a:t>
              </a:r>
              <a:r>
                <a:rPr lang="de-DE" sz="2800" b="0" spc="-25" dirty="0" smtClean="0">
                  <a:latin typeface="Calibri Light"/>
                  <a:cs typeface="Calibri Light"/>
                </a:rPr>
                <a:t>Wege</a:t>
              </a:r>
              <a:r>
                <a:rPr lang="de-DE" sz="2800" b="0" spc="-45" dirty="0" smtClean="0">
                  <a:latin typeface="Calibri Light"/>
                  <a:cs typeface="Calibri Light"/>
                </a:rPr>
                <a:t> </a:t>
              </a:r>
              <a:r>
                <a:rPr lang="de-DE" sz="2800" b="0" spc="-20" dirty="0" smtClean="0">
                  <a:latin typeface="Calibri Light"/>
                  <a:cs typeface="Calibri Light"/>
                </a:rPr>
                <a:t>offen.</a:t>
              </a:r>
              <a:endParaRPr lang="de-DE" sz="2800" dirty="0">
                <a:latin typeface="Calibri Light"/>
                <a:cs typeface="Calibri Light"/>
              </a:endParaRPr>
            </a:p>
          </p:txBody>
        </p:sp>
        <p:sp>
          <p:nvSpPr>
            <p:cNvPr id="7" name="object 7"/>
            <p:cNvSpPr/>
            <p:nvPr/>
          </p:nvSpPr>
          <p:spPr>
            <a:xfrm>
              <a:off x="1011199" y="5803508"/>
              <a:ext cx="165100" cy="165100"/>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a:p>
          </p:txBody>
        </p:sp>
      </p:grpSp>
      <p:sp>
        <p:nvSpPr>
          <p:cNvPr id="8" name="object 8"/>
          <p:cNvSpPr/>
          <p:nvPr/>
        </p:nvSpPr>
        <p:spPr>
          <a:xfrm>
            <a:off x="8153400" y="1752600"/>
            <a:ext cx="6858000" cy="6584607"/>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14846300" y="645159"/>
            <a:ext cx="169545" cy="348615"/>
          </a:xfrm>
          <a:prstGeom prst="rect">
            <a:avLst/>
          </a:prstGeom>
        </p:spPr>
        <p:txBody>
          <a:bodyPr vert="horz" wrap="square" lIns="0" tIns="0" rIns="0" bIns="0" rtlCol="0">
            <a:spAutoFit/>
          </a:bodyPr>
          <a:lstStyle/>
          <a:p>
            <a:pPr marL="12700">
              <a:lnSpc>
                <a:spcPct val="100000"/>
              </a:lnSpc>
            </a:pPr>
            <a:r>
              <a:rPr sz="2200" spc="15" dirty="0">
                <a:latin typeface="Calibri"/>
                <a:cs typeface="Calibri"/>
              </a:rPr>
              <a:t>2</a:t>
            </a:r>
            <a:endParaRPr sz="2200">
              <a:latin typeface="Calibri"/>
              <a:cs typeface="Calibri"/>
            </a:endParaRPr>
          </a:p>
        </p:txBody>
      </p:sp>
      <p:sp>
        <p:nvSpPr>
          <p:cNvPr id="10" name="object 10"/>
          <p:cNvSpPr txBox="1"/>
          <p:nvPr/>
        </p:nvSpPr>
        <p:spPr>
          <a:xfrm>
            <a:off x="1623998" y="9264600"/>
            <a:ext cx="5437201" cy="432491"/>
          </a:xfrm>
          <a:prstGeom prst="rect">
            <a:avLst/>
          </a:prstGeom>
        </p:spPr>
        <p:txBody>
          <a:bodyPr vert="horz" wrap="square" lIns="0" tIns="0" rIns="0" bIns="0" rtlCol="0">
            <a:spAutoFit/>
          </a:bodyPr>
          <a:lstStyle/>
          <a:p>
            <a:pPr marL="12700">
              <a:lnSpc>
                <a:spcPts val="3329"/>
              </a:lnSpc>
            </a:pPr>
            <a:r>
              <a:rPr lang="de-DE" sz="3400" b="0" spc="395" dirty="0">
                <a:solidFill>
                  <a:srgbClr val="B7274C"/>
                </a:solidFill>
                <a:latin typeface="Calibri Light"/>
                <a:cs typeface="Calibri Light"/>
              </a:rPr>
              <a:t>AUFSTIEGSCHANCEN</a:t>
            </a:r>
            <a:endParaRPr sz="3400">
              <a:latin typeface="Calibri Light"/>
              <a:cs typeface="Calibri Light"/>
            </a:endParaRPr>
          </a:p>
        </p:txBody>
      </p:sp>
      <p:sp>
        <p:nvSpPr>
          <p:cNvPr id="11" name="object 11"/>
          <p:cNvSpPr txBox="1"/>
          <p:nvPr/>
        </p:nvSpPr>
        <p:spPr>
          <a:xfrm>
            <a:off x="9205379" y="9336599"/>
            <a:ext cx="5819775" cy="406400"/>
          </a:xfrm>
          <a:prstGeom prst="rect">
            <a:avLst/>
          </a:prstGeom>
        </p:spPr>
        <p:txBody>
          <a:bodyPr vert="horz" wrap="square" lIns="0" tIns="0" rIns="0" bIns="0" rtlCol="0">
            <a:spAutoFit/>
          </a:bodyPr>
          <a:lstStyle/>
          <a:p>
            <a:pPr marL="12700">
              <a:lnSpc>
                <a:spcPts val="2950"/>
              </a:lnSpc>
            </a:pPr>
            <a:r>
              <a:rPr sz="3000" b="0" spc="-10" dirty="0">
                <a:latin typeface="Calibri Light"/>
                <a:cs typeface="Calibri Light"/>
              </a:rPr>
              <a:t>Vielfalt </a:t>
            </a:r>
            <a:r>
              <a:rPr sz="3000" b="0" spc="-15" dirty="0">
                <a:latin typeface="Calibri Light"/>
                <a:cs typeface="Calibri Light"/>
              </a:rPr>
              <a:t>nutzen </a:t>
            </a:r>
            <a:r>
              <a:rPr sz="3000" b="0" dirty="0">
                <a:latin typeface="Calibri Light"/>
                <a:cs typeface="Calibri Light"/>
              </a:rPr>
              <a:t>– </a:t>
            </a:r>
            <a:r>
              <a:rPr sz="3000" b="0" spc="-15" dirty="0">
                <a:latin typeface="Calibri Light"/>
                <a:cs typeface="Calibri Light"/>
              </a:rPr>
              <a:t>Aufstieg</a:t>
            </a:r>
            <a:r>
              <a:rPr sz="3000" b="0" spc="-55" dirty="0">
                <a:latin typeface="Calibri Light"/>
                <a:cs typeface="Calibri Light"/>
              </a:rPr>
              <a:t> </a:t>
            </a:r>
            <a:r>
              <a:rPr sz="3000" b="0" dirty="0">
                <a:latin typeface="Calibri Light"/>
                <a:cs typeface="Calibri Light"/>
              </a:rPr>
              <a:t>ermöglichen</a:t>
            </a:r>
            <a:endParaRPr sz="3000">
              <a:latin typeface="Calibri Light"/>
              <a:cs typeface="Calibri Light"/>
            </a:endParaRPr>
          </a:p>
        </p:txBody>
      </p:sp>
      <p:sp>
        <p:nvSpPr>
          <p:cNvPr id="12" name="object 10"/>
          <p:cNvSpPr txBox="1"/>
          <p:nvPr/>
        </p:nvSpPr>
        <p:spPr>
          <a:xfrm>
            <a:off x="8128000" y="584200"/>
            <a:ext cx="5437201" cy="432491"/>
          </a:xfrm>
          <a:prstGeom prst="rect">
            <a:avLst/>
          </a:prstGeom>
        </p:spPr>
        <p:txBody>
          <a:bodyPr vert="horz" wrap="square" lIns="0" tIns="0" rIns="0" bIns="0" rtlCol="0">
            <a:spAutoFit/>
          </a:bodyPr>
          <a:lstStyle/>
          <a:p>
            <a:pPr marL="12700">
              <a:lnSpc>
                <a:spcPts val="3329"/>
              </a:lnSpc>
            </a:pPr>
            <a:r>
              <a:rPr lang="de-DE" sz="3400" b="0" spc="395" dirty="0">
                <a:solidFill>
                  <a:srgbClr val="B7274C"/>
                </a:solidFill>
                <a:latin typeface="Calibri Light"/>
                <a:cs typeface="Calibri Light"/>
              </a:rPr>
              <a:t>AUFSTIEGSCHANCEN</a:t>
            </a:r>
            <a:endParaRPr sz="3400" dirty="0">
              <a:latin typeface="Calibri Light"/>
              <a:cs typeface="Calibri Light"/>
            </a:endParaRPr>
          </a:p>
        </p:txBody>
      </p:sp>
      <p:sp>
        <p:nvSpPr>
          <p:cNvPr id="14" name="object 7"/>
          <p:cNvSpPr/>
          <p:nvPr/>
        </p:nvSpPr>
        <p:spPr>
          <a:xfrm>
            <a:off x="1041400" y="1879600"/>
            <a:ext cx="225030" cy="211647"/>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p:cNvSpPr>
          <p:nvPr/>
        </p:nvSpPr>
        <p:spPr>
          <a:xfrm>
            <a:off x="8153400" y="3676650"/>
            <a:ext cx="5842000" cy="923330"/>
          </a:xfrm>
          <a:prstGeom prst="rect">
            <a:avLst/>
          </a:prstGeom>
        </p:spPr>
        <p:txBody>
          <a:bodyPr vert="horz" wrap="square" lIns="0" tIns="0" rIns="0" bIns="0" rtlCol="0">
            <a:spAutoFit/>
          </a:bodyPr>
          <a:lstStyle/>
          <a:p>
            <a:pPr marL="12700" marR="5080" lvl="0" indent="0" defTabSz="914400" eaLnBrk="1" fontAlgn="auto" latinLnBrk="0" hangingPunct="1">
              <a:lnSpc>
                <a:spcPct val="100000"/>
              </a:lnSpc>
              <a:spcBef>
                <a:spcPts val="0"/>
              </a:spcBef>
              <a:spcAft>
                <a:spcPts val="0"/>
              </a:spcAft>
              <a:buClrTx/>
              <a:buSzTx/>
              <a:buFontTx/>
              <a:buNone/>
              <a:tabLst/>
              <a:defRPr/>
            </a:pPr>
            <a:r>
              <a:rPr kumimoji="0" lang="de-DE" sz="3000" b="0" i="0" u="none" strike="noStrike" kern="0" cap="none" spc="-30" normalizeH="0" baseline="0" noProof="0" dirty="0">
                <a:ln>
                  <a:noFill/>
                </a:ln>
                <a:solidFill>
                  <a:schemeClr val="tx1"/>
                </a:solidFill>
                <a:effectLst/>
                <a:uLnTx/>
                <a:uFillTx/>
                <a:latin typeface="Calibri Light"/>
                <a:ea typeface="+mj-ea"/>
                <a:cs typeface="Calibri Light"/>
              </a:rPr>
              <a:t>„Nach dem Praktikum war klar: Ich will in diesen Beruf und nichts anderes</a:t>
            </a:r>
            <a:r>
              <a:rPr kumimoji="0" lang="de-DE" sz="3000" b="0" i="0" u="none" strike="noStrike" kern="0" cap="none" spc="-50" normalizeH="0" baseline="0" noProof="0" dirty="0">
                <a:ln>
                  <a:noFill/>
                </a:ln>
                <a:solidFill>
                  <a:schemeClr val="tx1"/>
                </a:solidFill>
                <a:effectLst/>
                <a:uLnTx/>
                <a:uFillTx/>
                <a:latin typeface="Calibri Light"/>
                <a:ea typeface="+mj-ea"/>
                <a:cs typeface="Calibri Light"/>
              </a:rPr>
              <a:t>.“</a:t>
            </a:r>
          </a:p>
        </p:txBody>
      </p:sp>
      <p:sp>
        <p:nvSpPr>
          <p:cNvPr id="6" name="object 4"/>
          <p:cNvSpPr txBox="1"/>
          <p:nvPr/>
        </p:nvSpPr>
        <p:spPr>
          <a:xfrm>
            <a:off x="14846300" y="645159"/>
            <a:ext cx="299720" cy="348615"/>
          </a:xfrm>
          <a:prstGeom prst="rect">
            <a:avLst/>
          </a:prstGeom>
        </p:spPr>
        <p:txBody>
          <a:bodyPr vert="horz" wrap="square" lIns="0" tIns="0" rIns="0" bIns="0" rtlCol="0">
            <a:spAutoFit/>
          </a:bodyPr>
          <a:lstStyle/>
          <a:p>
            <a:pPr marL="12700">
              <a:lnSpc>
                <a:spcPct val="100000"/>
              </a:lnSpc>
            </a:pPr>
            <a:r>
              <a:rPr lang="de-DE" sz="2200" spc="-40" dirty="0">
                <a:latin typeface="Calibri"/>
                <a:cs typeface="Calibri"/>
              </a:rPr>
              <a:t>3</a:t>
            </a:r>
            <a:endParaRPr sz="2200">
              <a:latin typeface="Calibri"/>
              <a:cs typeface="Calibri"/>
            </a:endParaRPr>
          </a:p>
        </p:txBody>
      </p:sp>
      <p:grpSp>
        <p:nvGrpSpPr>
          <p:cNvPr id="2" name="Gruppieren 1"/>
          <p:cNvGrpSpPr/>
          <p:nvPr/>
        </p:nvGrpSpPr>
        <p:grpSpPr>
          <a:xfrm>
            <a:off x="7899400" y="5912496"/>
            <a:ext cx="7096761" cy="2738957"/>
            <a:chOff x="9499600" y="6477000"/>
            <a:chExt cx="5029200" cy="1770015"/>
          </a:xfrm>
        </p:grpSpPr>
        <p:sp>
          <p:nvSpPr>
            <p:cNvPr id="7" name="object 5"/>
            <p:cNvSpPr/>
            <p:nvPr/>
          </p:nvSpPr>
          <p:spPr>
            <a:xfrm>
              <a:off x="9499600" y="7095045"/>
              <a:ext cx="5029200" cy="1109155"/>
            </a:xfrm>
            <a:custGeom>
              <a:avLst/>
              <a:gdLst/>
              <a:ahLst/>
              <a:cxnLst/>
              <a:rect l="l" t="t" r="r" b="b"/>
              <a:pathLst>
                <a:path w="4318000" h="1136015">
                  <a:moveTo>
                    <a:pt x="0" y="1135875"/>
                  </a:moveTo>
                  <a:lnTo>
                    <a:pt x="4318000" y="1135875"/>
                  </a:lnTo>
                  <a:lnTo>
                    <a:pt x="4318000" y="0"/>
                  </a:lnTo>
                  <a:lnTo>
                    <a:pt x="0" y="0"/>
                  </a:lnTo>
                  <a:lnTo>
                    <a:pt x="0" y="1135875"/>
                  </a:lnTo>
                  <a:close/>
                </a:path>
              </a:pathLst>
            </a:custGeom>
            <a:solidFill>
              <a:srgbClr val="DCDFE9"/>
            </a:solidFill>
          </p:spPr>
          <p:txBody>
            <a:bodyPr wrap="square" lIns="0" tIns="0" rIns="0" bIns="0" rtlCol="0"/>
            <a:lstStyle/>
            <a:p>
              <a:endParaRPr/>
            </a:p>
          </p:txBody>
        </p:sp>
        <p:sp>
          <p:nvSpPr>
            <p:cNvPr id="8" name="object 6"/>
            <p:cNvSpPr/>
            <p:nvPr/>
          </p:nvSpPr>
          <p:spPr>
            <a:xfrm>
              <a:off x="9499600" y="6477000"/>
              <a:ext cx="5029200" cy="618490"/>
            </a:xfrm>
            <a:custGeom>
              <a:avLst/>
              <a:gdLst/>
              <a:ahLst/>
              <a:cxnLst/>
              <a:rect l="l" t="t" r="r" b="b"/>
              <a:pathLst>
                <a:path w="4318000" h="618490">
                  <a:moveTo>
                    <a:pt x="0" y="618045"/>
                  </a:moveTo>
                  <a:lnTo>
                    <a:pt x="4318000" y="618045"/>
                  </a:lnTo>
                  <a:lnTo>
                    <a:pt x="4318000" y="0"/>
                  </a:lnTo>
                  <a:lnTo>
                    <a:pt x="0" y="0"/>
                  </a:lnTo>
                  <a:lnTo>
                    <a:pt x="0" y="618045"/>
                  </a:lnTo>
                  <a:close/>
                </a:path>
              </a:pathLst>
            </a:custGeom>
            <a:solidFill>
              <a:srgbClr val="0076A4"/>
            </a:solidFill>
          </p:spPr>
          <p:txBody>
            <a:bodyPr wrap="square" lIns="0" tIns="0" rIns="0" bIns="0" rtlCol="0"/>
            <a:lstStyle/>
            <a:p>
              <a:endParaRPr>
                <a:solidFill>
                  <a:srgbClr val="0076A4"/>
                </a:solidFill>
              </a:endParaRPr>
            </a:p>
          </p:txBody>
        </p:sp>
        <p:sp>
          <p:nvSpPr>
            <p:cNvPr id="9" name="object 7"/>
            <p:cNvSpPr txBox="1"/>
            <p:nvPr/>
          </p:nvSpPr>
          <p:spPr>
            <a:xfrm>
              <a:off x="9762514" y="6544792"/>
              <a:ext cx="4537686" cy="1702223"/>
            </a:xfrm>
            <a:prstGeom prst="rect">
              <a:avLst/>
            </a:prstGeom>
          </p:spPr>
          <p:txBody>
            <a:bodyPr vert="horz" wrap="square" lIns="0" tIns="0" rIns="0" bIns="0" rtlCol="0">
              <a:spAutoFit/>
            </a:bodyPr>
            <a:lstStyle/>
            <a:p>
              <a:pPr marL="12700">
                <a:lnSpc>
                  <a:spcPct val="100000"/>
                </a:lnSpc>
              </a:pPr>
              <a:r>
                <a:rPr sz="4000" b="1" spc="-5" dirty="0">
                  <a:solidFill>
                    <a:srgbClr val="FFFFFF"/>
                  </a:solidFill>
                  <a:cs typeface="Calibri"/>
                </a:rPr>
                <a:t>Gut </a:t>
              </a:r>
              <a:r>
                <a:rPr sz="4000" b="1" spc="-10" dirty="0">
                  <a:solidFill>
                    <a:srgbClr val="FFFFFF"/>
                  </a:solidFill>
                  <a:cs typeface="Calibri"/>
                </a:rPr>
                <a:t>zu</a:t>
              </a:r>
              <a:r>
                <a:rPr sz="4000" b="1" spc="-85" dirty="0">
                  <a:solidFill>
                    <a:srgbClr val="FFFFFF"/>
                  </a:solidFill>
                  <a:cs typeface="Calibri"/>
                </a:rPr>
                <a:t> </a:t>
              </a:r>
              <a:r>
                <a:rPr sz="4000" b="1" spc="-5" dirty="0">
                  <a:solidFill>
                    <a:srgbClr val="FFFFFF"/>
                  </a:solidFill>
                  <a:cs typeface="Calibri"/>
                </a:rPr>
                <a:t>wissen:</a:t>
              </a:r>
              <a:endParaRPr sz="4000" dirty="0">
                <a:cs typeface="Calibri"/>
              </a:endParaRPr>
            </a:p>
            <a:p>
              <a:pPr marL="12700">
                <a:lnSpc>
                  <a:spcPct val="100000"/>
                </a:lnSpc>
                <a:spcBef>
                  <a:spcPts val="2285"/>
                </a:spcBef>
              </a:pPr>
              <a:r>
                <a:rPr lang="de-DE" sz="2800" b="0" spc="-5" dirty="0">
                  <a:cs typeface="Calibri Light"/>
                </a:rPr>
                <a:t>Berufsreife + abgeschlossene Berufsausbildung (Notendurchschnitt mind. 3,0) = </a:t>
              </a:r>
              <a:r>
                <a:rPr lang="de-DE" sz="2800" b="0" spc="-5" dirty="0" smtClean="0">
                  <a:cs typeface="Calibri Light"/>
                </a:rPr>
                <a:t>automatisch </a:t>
              </a:r>
              <a:r>
                <a:rPr lang="de-DE" sz="2800" b="0" spc="-5" dirty="0" smtClean="0">
                  <a:solidFill>
                    <a:srgbClr val="FF0000"/>
                  </a:solidFill>
                  <a:cs typeface="Calibri Light"/>
                </a:rPr>
                <a:t> </a:t>
              </a:r>
              <a:r>
                <a:rPr lang="de-DE" sz="2800" b="0" spc="-5" dirty="0" smtClean="0">
                  <a:cs typeface="Calibri Light"/>
                </a:rPr>
                <a:t>qualifizierter</a:t>
              </a:r>
              <a:r>
                <a:rPr lang="de-DE" sz="2800" b="0" spc="-5" dirty="0" smtClean="0">
                  <a:solidFill>
                    <a:srgbClr val="FF0000"/>
                  </a:solidFill>
                  <a:cs typeface="Calibri Light"/>
                </a:rPr>
                <a:t> </a:t>
              </a:r>
              <a:r>
                <a:rPr lang="de-DE" sz="2800" b="0" spc="-5" dirty="0" smtClean="0">
                  <a:cs typeface="Calibri Light"/>
                </a:rPr>
                <a:t> </a:t>
              </a:r>
              <a:r>
                <a:rPr lang="de-DE" sz="2800" b="0" spc="-5" dirty="0">
                  <a:cs typeface="Calibri Light"/>
                </a:rPr>
                <a:t>Sekundarabschluss </a:t>
              </a:r>
              <a:r>
                <a:rPr lang="de-DE" sz="2800" b="0" spc="-5" dirty="0" smtClean="0">
                  <a:cs typeface="Calibri Light"/>
                </a:rPr>
                <a:t>I („Realschulabschluss“)</a:t>
              </a:r>
              <a:endParaRPr sz="2800" dirty="0">
                <a:cs typeface="Calibri Light"/>
              </a:endParaRPr>
            </a:p>
          </p:txBody>
        </p:sp>
      </p:grpSp>
      <p:sp>
        <p:nvSpPr>
          <p:cNvPr id="10" name="object 8"/>
          <p:cNvSpPr/>
          <p:nvPr/>
        </p:nvSpPr>
        <p:spPr>
          <a:xfrm>
            <a:off x="1295400" y="9306439"/>
            <a:ext cx="240665" cy="240665"/>
          </a:xfrm>
          <a:custGeom>
            <a:avLst/>
            <a:gdLst/>
            <a:ahLst/>
            <a:cxnLst/>
            <a:rect l="l" t="t"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274C"/>
          </a:solidFill>
        </p:spPr>
        <p:txBody>
          <a:bodyPr wrap="square" lIns="0" tIns="0" rIns="0" bIns="0" rtlCol="0"/>
          <a:lstStyle/>
          <a:p>
            <a:endParaRPr/>
          </a:p>
        </p:txBody>
      </p:sp>
      <p:sp>
        <p:nvSpPr>
          <p:cNvPr id="11" name="object 9"/>
          <p:cNvSpPr/>
          <p:nvPr/>
        </p:nvSpPr>
        <p:spPr>
          <a:xfrm>
            <a:off x="1346968" y="9358768"/>
            <a:ext cx="128905" cy="135890"/>
          </a:xfrm>
          <a:custGeom>
            <a:avLst/>
            <a:gdLst/>
            <a:ahLst/>
            <a:cxnLst/>
            <a:rect l="l" t="t"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p:spPr>
        <p:txBody>
          <a:bodyPr wrap="square" lIns="0" tIns="0" rIns="0" bIns="0" rtlCol="0"/>
          <a:lstStyle/>
          <a:p>
            <a:endParaRPr/>
          </a:p>
        </p:txBody>
      </p:sp>
      <p:sp>
        <p:nvSpPr>
          <p:cNvPr id="12" name="object 10"/>
          <p:cNvSpPr/>
          <p:nvPr/>
        </p:nvSpPr>
        <p:spPr>
          <a:xfrm>
            <a:off x="2870200" y="5912497"/>
            <a:ext cx="4000500" cy="833755"/>
          </a:xfrm>
          <a:custGeom>
            <a:avLst/>
            <a:gdLst/>
            <a:ahLst/>
            <a:cxnLst/>
            <a:rect l="l" t="t" r="r" b="b"/>
            <a:pathLst>
              <a:path w="4000500" h="833754">
                <a:moveTo>
                  <a:pt x="0" y="833297"/>
                </a:moveTo>
                <a:lnTo>
                  <a:pt x="4000500" y="833297"/>
                </a:lnTo>
                <a:lnTo>
                  <a:pt x="4000500" y="0"/>
                </a:lnTo>
                <a:lnTo>
                  <a:pt x="0" y="0"/>
                </a:lnTo>
                <a:lnTo>
                  <a:pt x="0" y="833297"/>
                </a:lnTo>
                <a:close/>
              </a:path>
            </a:pathLst>
          </a:custGeom>
          <a:solidFill>
            <a:srgbClr val="DCDFE9"/>
          </a:solidFill>
        </p:spPr>
        <p:txBody>
          <a:bodyPr wrap="square" lIns="0" tIns="0" rIns="0" bIns="0" rtlCol="0"/>
          <a:lstStyle/>
          <a:p>
            <a:endParaRPr/>
          </a:p>
        </p:txBody>
      </p:sp>
      <p:sp>
        <p:nvSpPr>
          <p:cNvPr id="13" name="object 11"/>
          <p:cNvSpPr txBox="1"/>
          <p:nvPr/>
        </p:nvSpPr>
        <p:spPr>
          <a:xfrm>
            <a:off x="2870200" y="5912496"/>
            <a:ext cx="4114800" cy="673261"/>
          </a:xfrm>
          <a:prstGeom prst="rect">
            <a:avLst/>
          </a:prstGeom>
        </p:spPr>
        <p:txBody>
          <a:bodyPr vert="horz" wrap="square" lIns="0" tIns="158750" rIns="0" bIns="0" rtlCol="0">
            <a:spAutoFit/>
          </a:bodyPr>
          <a:lstStyle/>
          <a:p>
            <a:pPr marL="139700" marR="339725">
              <a:lnSpc>
                <a:spcPts val="2000"/>
              </a:lnSpc>
              <a:spcBef>
                <a:spcPts val="1250"/>
              </a:spcBef>
            </a:pPr>
            <a:r>
              <a:rPr lang="de-DE" b="1" dirty="0">
                <a:latin typeface="Calibri"/>
                <a:cs typeface="Calibri Light"/>
              </a:rPr>
              <a:t>David </a:t>
            </a:r>
            <a:r>
              <a:rPr lang="de-DE" dirty="0" smtClean="0">
                <a:latin typeface="Calibri"/>
                <a:cs typeface="Calibri Light"/>
              </a:rPr>
              <a:t>in </a:t>
            </a:r>
            <a:r>
              <a:rPr lang="de-DE" dirty="0">
                <a:latin typeface="Calibri"/>
                <a:cs typeface="Calibri Light"/>
              </a:rPr>
              <a:t>Ausbildung zum Land- und Baumaschinenmechatroniker</a:t>
            </a:r>
            <a:endParaRPr sz="1800" dirty="0">
              <a:latin typeface="Calibri Light"/>
              <a:cs typeface="Calibri Light"/>
            </a:endParaRPr>
          </a:p>
        </p:txBody>
      </p:sp>
      <p:sp>
        <p:nvSpPr>
          <p:cNvPr id="14" name="object 12"/>
          <p:cNvSpPr/>
          <p:nvPr/>
        </p:nvSpPr>
        <p:spPr>
          <a:xfrm>
            <a:off x="2873400" y="2239797"/>
            <a:ext cx="3996829" cy="3731133"/>
          </a:xfrm>
          <a:prstGeom prst="rect">
            <a:avLst/>
          </a:prstGeom>
          <a:blipFill>
            <a:blip r:embed="rId3" cstate="print"/>
            <a:stretch>
              <a:fillRect/>
            </a:stretch>
          </a:blipFill>
        </p:spPr>
        <p:txBody>
          <a:bodyPr wrap="square" lIns="0" tIns="0" rIns="0" bIns="0" rtlCol="0"/>
          <a:lstStyle/>
          <a:p>
            <a:endParaRPr/>
          </a:p>
        </p:txBody>
      </p:sp>
      <p:sp>
        <p:nvSpPr>
          <p:cNvPr id="15" name="object 13"/>
          <p:cNvSpPr/>
          <p:nvPr/>
        </p:nvSpPr>
        <p:spPr>
          <a:xfrm>
            <a:off x="6870700" y="4762500"/>
            <a:ext cx="3924300" cy="518795"/>
          </a:xfrm>
          <a:custGeom>
            <a:avLst/>
            <a:gdLst/>
            <a:ahLst/>
            <a:cxnLst/>
            <a:rect l="l" t="t" r="r" b="b"/>
            <a:pathLst>
              <a:path w="3924300" h="518795">
                <a:moveTo>
                  <a:pt x="0" y="518375"/>
                </a:moveTo>
                <a:lnTo>
                  <a:pt x="2325154" y="518375"/>
                </a:lnTo>
                <a:lnTo>
                  <a:pt x="3023222" y="0"/>
                </a:lnTo>
                <a:lnTo>
                  <a:pt x="3924300" y="0"/>
                </a:lnTo>
              </a:path>
            </a:pathLst>
          </a:custGeom>
          <a:ln w="25400">
            <a:solidFill>
              <a:srgbClr val="0076A4"/>
            </a:solidFill>
          </a:ln>
        </p:spPr>
        <p:txBody>
          <a:bodyPr wrap="square" lIns="0" tIns="0" rIns="0" bIns="0" rtlCol="0"/>
          <a:lstStyle/>
          <a:p>
            <a:endParaRPr/>
          </a:p>
        </p:txBody>
      </p:sp>
      <p:sp>
        <p:nvSpPr>
          <p:cNvPr id="16" name="object 14"/>
          <p:cNvSpPr txBox="1"/>
          <p:nvPr/>
        </p:nvSpPr>
        <p:spPr>
          <a:xfrm>
            <a:off x="1598536" y="9279399"/>
            <a:ext cx="5055235" cy="432491"/>
          </a:xfrm>
          <a:prstGeom prst="rect">
            <a:avLst/>
          </a:prstGeom>
        </p:spPr>
        <p:txBody>
          <a:bodyPr vert="horz" wrap="square" lIns="0" tIns="0" rIns="0" bIns="0" rtlCol="0">
            <a:spAutoFit/>
          </a:bodyPr>
          <a:lstStyle/>
          <a:p>
            <a:pPr marL="12700">
              <a:lnSpc>
                <a:spcPts val="3329"/>
              </a:lnSpc>
            </a:pPr>
            <a:r>
              <a:rPr lang="de-DE" sz="3400" spc="395" dirty="0">
                <a:solidFill>
                  <a:srgbClr val="B7274C"/>
                </a:solidFill>
                <a:latin typeface="Calibri Light"/>
                <a:cs typeface="Calibri Light"/>
              </a:rPr>
              <a:t>AUFSTIEGSCHANCEN</a:t>
            </a:r>
            <a:endParaRPr lang="de-DE" sz="3400" dirty="0">
              <a:latin typeface="Calibri Light"/>
              <a:cs typeface="Calibri Light"/>
            </a:endParaRPr>
          </a:p>
        </p:txBody>
      </p:sp>
      <p:sp>
        <p:nvSpPr>
          <p:cNvPr id="17" name="object 15"/>
          <p:cNvSpPr txBox="1"/>
          <p:nvPr/>
        </p:nvSpPr>
        <p:spPr>
          <a:xfrm>
            <a:off x="8766035" y="9300599"/>
            <a:ext cx="6263640" cy="406400"/>
          </a:xfrm>
          <a:prstGeom prst="rect">
            <a:avLst/>
          </a:prstGeom>
        </p:spPr>
        <p:txBody>
          <a:bodyPr vert="horz" wrap="square" lIns="0" tIns="0" rIns="0" bIns="0" rtlCol="0">
            <a:spAutoFit/>
          </a:bodyPr>
          <a:lstStyle/>
          <a:p>
            <a:pPr marL="12700">
              <a:lnSpc>
                <a:spcPts val="2950"/>
              </a:lnSpc>
            </a:pPr>
            <a:r>
              <a:rPr sz="3000" b="0" spc="-10" dirty="0">
                <a:latin typeface="Calibri Light"/>
                <a:cs typeface="Calibri Light"/>
              </a:rPr>
              <a:t>Fachwissen </a:t>
            </a:r>
            <a:r>
              <a:rPr sz="3000" b="0" spc="-5" dirty="0">
                <a:latin typeface="Calibri Light"/>
                <a:cs typeface="Calibri Light"/>
              </a:rPr>
              <a:t>erwerben </a:t>
            </a:r>
            <a:r>
              <a:rPr sz="3000" b="0" dirty="0">
                <a:latin typeface="Calibri Light"/>
                <a:cs typeface="Calibri Light"/>
              </a:rPr>
              <a:t>– </a:t>
            </a:r>
            <a:r>
              <a:rPr sz="3000" b="0" spc="-5" dirty="0">
                <a:latin typeface="Calibri Light"/>
                <a:cs typeface="Calibri Light"/>
              </a:rPr>
              <a:t>Betriebe</a:t>
            </a:r>
            <a:r>
              <a:rPr sz="3000" b="0" spc="-55" dirty="0">
                <a:latin typeface="Calibri Light"/>
                <a:cs typeface="Calibri Light"/>
              </a:rPr>
              <a:t> </a:t>
            </a:r>
            <a:r>
              <a:rPr sz="3000" b="0" dirty="0">
                <a:latin typeface="Calibri Light"/>
                <a:cs typeface="Calibri Light"/>
              </a:rPr>
              <a:t>erleben</a:t>
            </a:r>
            <a:endParaRPr sz="3000">
              <a:latin typeface="Calibri Light"/>
              <a:cs typeface="Calibri Light"/>
            </a:endParaRPr>
          </a:p>
        </p:txBody>
      </p:sp>
      <p:sp>
        <p:nvSpPr>
          <p:cNvPr id="18" name="object 3"/>
          <p:cNvSpPr/>
          <p:nvPr/>
        </p:nvSpPr>
        <p:spPr>
          <a:xfrm>
            <a:off x="0" y="0"/>
            <a:ext cx="6713220" cy="1016000"/>
          </a:xfrm>
          <a:custGeom>
            <a:avLst/>
            <a:gdLst/>
            <a:ahLst/>
            <a:cxnLst/>
            <a:rect l="l" t="t" r="r" b="b"/>
            <a:pathLst>
              <a:path w="6713220" h="1016000">
                <a:moveTo>
                  <a:pt x="6712623" y="0"/>
                </a:moveTo>
                <a:lnTo>
                  <a:pt x="0" y="0"/>
                </a:lnTo>
                <a:lnTo>
                  <a:pt x="0" y="1016000"/>
                </a:lnTo>
                <a:lnTo>
                  <a:pt x="5556643" y="1015187"/>
                </a:lnTo>
                <a:lnTo>
                  <a:pt x="6712623" y="0"/>
                </a:lnTo>
                <a:close/>
              </a:path>
            </a:pathLst>
          </a:custGeom>
          <a:solidFill>
            <a:srgbClr val="0076A4"/>
          </a:solidFill>
        </p:spPr>
        <p:txBody>
          <a:bodyPr wrap="square" lIns="0" tIns="0" rIns="0" bIns="0" rtlCol="0"/>
          <a:lstStyle/>
          <a:p>
            <a:endParaRPr/>
          </a:p>
        </p:txBody>
      </p:sp>
      <p:sp>
        <p:nvSpPr>
          <p:cNvPr id="21" name="Rechteck 20">
            <a:extLst>
              <a:ext uri="{FF2B5EF4-FFF2-40B4-BE49-F238E27FC236}">
                <a16:creationId xmlns:a16="http://schemas.microsoft.com/office/drawing/2014/main" id="{92D4EAC3-92A8-4DD5-B090-837160A4E7F5}"/>
              </a:ext>
            </a:extLst>
          </p:cNvPr>
          <p:cNvSpPr/>
          <p:nvPr/>
        </p:nvSpPr>
        <p:spPr>
          <a:xfrm>
            <a:off x="8088586" y="435419"/>
            <a:ext cx="4650056" cy="615553"/>
          </a:xfrm>
          <a:prstGeom prst="rect">
            <a:avLst/>
          </a:prstGeom>
        </p:spPr>
        <p:txBody>
          <a:bodyPr wrap="none">
            <a:spAutoFit/>
          </a:bodyPr>
          <a:lstStyle/>
          <a:p>
            <a:r>
              <a:rPr lang="de-DE" sz="3400" spc="395" dirty="0">
                <a:solidFill>
                  <a:srgbClr val="B7274C"/>
                </a:solidFill>
                <a:latin typeface="Calibri Light"/>
                <a:cs typeface="Calibri Light"/>
              </a:rPr>
              <a:t>AUFSTIEGSCHANCEN</a:t>
            </a:r>
            <a:endParaRPr lang="de-DE" dirty="0"/>
          </a:p>
        </p:txBody>
      </p:sp>
      <p:pic>
        <p:nvPicPr>
          <p:cNvPr id="23" name="Grafik 22">
            <a:extLst>
              <a:ext uri="{FF2B5EF4-FFF2-40B4-BE49-F238E27FC236}">
                <a16:creationId xmlns:a16="http://schemas.microsoft.com/office/drawing/2014/main" id="{D72812D9-F0FB-4D2D-98A8-663EFACBBC6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543" t="-51" r="2844" b="15595"/>
          <a:stretch/>
        </p:blipFill>
        <p:spPr>
          <a:xfrm>
            <a:off x="2870670" y="2206513"/>
            <a:ext cx="3999559" cy="376441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53400" y="3676650"/>
            <a:ext cx="5613400" cy="923330"/>
          </a:xfrm>
          <a:prstGeom prst="rect">
            <a:avLst/>
          </a:prstGeom>
        </p:spPr>
        <p:txBody>
          <a:bodyPr vert="horz" wrap="square" lIns="0" tIns="0" rIns="0" bIns="0" rtlCol="0">
            <a:spAutoFit/>
          </a:bodyPr>
          <a:lstStyle/>
          <a:p>
            <a:pPr marL="12700" marR="5080" algn="l">
              <a:lnSpc>
                <a:spcPct val="100000"/>
              </a:lnSpc>
            </a:pPr>
            <a:r>
              <a:rPr spc="-30" dirty="0"/>
              <a:t>„</a:t>
            </a:r>
            <a:r>
              <a:rPr lang="de-DE" spc="-30" dirty="0"/>
              <a:t>Ich bin sehr zufrieden mit der Aus-bildung</a:t>
            </a:r>
            <a:r>
              <a:rPr spc="-50" dirty="0"/>
              <a:t>.</a:t>
            </a:r>
            <a:r>
              <a:rPr lang="de-DE" spc="-50" dirty="0"/>
              <a:t> Es gibt viele Möglichkeiten. </a:t>
            </a:r>
            <a:r>
              <a:rPr spc="-50" dirty="0"/>
              <a:t>“</a:t>
            </a:r>
          </a:p>
        </p:txBody>
      </p:sp>
      <p:sp>
        <p:nvSpPr>
          <p:cNvPr id="3" name="object 3"/>
          <p:cNvSpPr/>
          <p:nvPr/>
        </p:nvSpPr>
        <p:spPr>
          <a:xfrm>
            <a:off x="0" y="0"/>
            <a:ext cx="6713220" cy="1016000"/>
          </a:xfrm>
          <a:custGeom>
            <a:avLst/>
            <a:gdLst/>
            <a:ahLst/>
            <a:cxnLst/>
            <a:rect l="l" t="t" r="r" b="b"/>
            <a:pathLst>
              <a:path w="6713220" h="1016000">
                <a:moveTo>
                  <a:pt x="6712623" y="0"/>
                </a:moveTo>
                <a:lnTo>
                  <a:pt x="0" y="0"/>
                </a:lnTo>
                <a:lnTo>
                  <a:pt x="0" y="1016000"/>
                </a:lnTo>
                <a:lnTo>
                  <a:pt x="5556643" y="1015187"/>
                </a:lnTo>
                <a:lnTo>
                  <a:pt x="6712623" y="0"/>
                </a:lnTo>
                <a:close/>
              </a:path>
            </a:pathLst>
          </a:custGeom>
          <a:solidFill>
            <a:srgbClr val="0076A4"/>
          </a:solidFill>
        </p:spPr>
        <p:txBody>
          <a:bodyPr wrap="square" lIns="0" tIns="0" rIns="0" bIns="0" rtlCol="0"/>
          <a:lstStyle/>
          <a:p>
            <a:endParaRPr/>
          </a:p>
        </p:txBody>
      </p:sp>
      <p:sp>
        <p:nvSpPr>
          <p:cNvPr id="4" name="object 4"/>
          <p:cNvSpPr txBox="1"/>
          <p:nvPr/>
        </p:nvSpPr>
        <p:spPr>
          <a:xfrm>
            <a:off x="14846300" y="645159"/>
            <a:ext cx="299720" cy="348615"/>
          </a:xfrm>
          <a:prstGeom prst="rect">
            <a:avLst/>
          </a:prstGeom>
        </p:spPr>
        <p:txBody>
          <a:bodyPr vert="horz" wrap="square" lIns="0" tIns="0" rIns="0" bIns="0" rtlCol="0">
            <a:spAutoFit/>
          </a:bodyPr>
          <a:lstStyle/>
          <a:p>
            <a:pPr marL="12700">
              <a:lnSpc>
                <a:spcPct val="100000"/>
              </a:lnSpc>
            </a:pPr>
            <a:r>
              <a:rPr lang="de-DE" sz="2200" spc="-40" dirty="0">
                <a:latin typeface="Calibri"/>
                <a:cs typeface="Calibri"/>
              </a:rPr>
              <a:t>4</a:t>
            </a:r>
            <a:endParaRPr sz="2200">
              <a:latin typeface="Calibri"/>
              <a:cs typeface="Calibri"/>
            </a:endParaRPr>
          </a:p>
        </p:txBody>
      </p:sp>
      <p:grpSp>
        <p:nvGrpSpPr>
          <p:cNvPr id="17" name="Gruppieren 16"/>
          <p:cNvGrpSpPr/>
          <p:nvPr/>
        </p:nvGrpSpPr>
        <p:grpSpPr>
          <a:xfrm>
            <a:off x="7594601" y="5613400"/>
            <a:ext cx="7435074" cy="2617660"/>
            <a:chOff x="10033000" y="6477000"/>
            <a:chExt cx="4318000" cy="1754060"/>
          </a:xfrm>
        </p:grpSpPr>
        <p:sp>
          <p:nvSpPr>
            <p:cNvPr id="5" name="object 5"/>
            <p:cNvSpPr/>
            <p:nvPr/>
          </p:nvSpPr>
          <p:spPr>
            <a:xfrm>
              <a:off x="10033000" y="7095045"/>
              <a:ext cx="4318000" cy="1136015"/>
            </a:xfrm>
            <a:custGeom>
              <a:avLst/>
              <a:gdLst/>
              <a:ahLst/>
              <a:cxnLst/>
              <a:rect l="l" t="t" r="r" b="b"/>
              <a:pathLst>
                <a:path w="4318000" h="1136015">
                  <a:moveTo>
                    <a:pt x="0" y="1135875"/>
                  </a:moveTo>
                  <a:lnTo>
                    <a:pt x="4318000" y="1135875"/>
                  </a:lnTo>
                  <a:lnTo>
                    <a:pt x="4318000" y="0"/>
                  </a:lnTo>
                  <a:lnTo>
                    <a:pt x="0" y="0"/>
                  </a:lnTo>
                  <a:lnTo>
                    <a:pt x="0" y="1135875"/>
                  </a:lnTo>
                  <a:close/>
                </a:path>
              </a:pathLst>
            </a:custGeom>
            <a:solidFill>
              <a:srgbClr val="DCDFE9"/>
            </a:solidFill>
          </p:spPr>
          <p:txBody>
            <a:bodyPr wrap="square" lIns="0" tIns="0" rIns="0" bIns="0" rtlCol="0"/>
            <a:lstStyle/>
            <a:p>
              <a:endParaRPr sz="2800"/>
            </a:p>
          </p:txBody>
        </p:sp>
        <p:sp>
          <p:nvSpPr>
            <p:cNvPr id="6" name="object 6"/>
            <p:cNvSpPr/>
            <p:nvPr/>
          </p:nvSpPr>
          <p:spPr>
            <a:xfrm>
              <a:off x="10033000" y="6477000"/>
              <a:ext cx="4318000" cy="618490"/>
            </a:xfrm>
            <a:custGeom>
              <a:avLst/>
              <a:gdLst/>
              <a:ahLst/>
              <a:cxnLst/>
              <a:rect l="l" t="t" r="r" b="b"/>
              <a:pathLst>
                <a:path w="4318000" h="618490">
                  <a:moveTo>
                    <a:pt x="0" y="618045"/>
                  </a:moveTo>
                  <a:lnTo>
                    <a:pt x="4318000" y="618045"/>
                  </a:lnTo>
                  <a:lnTo>
                    <a:pt x="4318000" y="0"/>
                  </a:lnTo>
                  <a:lnTo>
                    <a:pt x="0" y="0"/>
                  </a:lnTo>
                  <a:lnTo>
                    <a:pt x="0" y="618045"/>
                  </a:lnTo>
                  <a:close/>
                </a:path>
              </a:pathLst>
            </a:custGeom>
            <a:solidFill>
              <a:srgbClr val="B7274C"/>
            </a:solidFill>
          </p:spPr>
          <p:txBody>
            <a:bodyPr wrap="square" lIns="0" tIns="0" rIns="0" bIns="0" rtlCol="0"/>
            <a:lstStyle/>
            <a:p>
              <a:endParaRPr sz="2800"/>
            </a:p>
          </p:txBody>
        </p:sp>
        <p:sp>
          <p:nvSpPr>
            <p:cNvPr id="7" name="object 7"/>
            <p:cNvSpPr txBox="1"/>
            <p:nvPr/>
          </p:nvSpPr>
          <p:spPr>
            <a:xfrm>
              <a:off x="10295914" y="6544792"/>
              <a:ext cx="3851885" cy="1476314"/>
            </a:xfrm>
            <a:prstGeom prst="rect">
              <a:avLst/>
            </a:prstGeom>
          </p:spPr>
          <p:txBody>
            <a:bodyPr vert="horz" wrap="square" lIns="0" tIns="0" rIns="0" bIns="0" rtlCol="0">
              <a:spAutoFit/>
            </a:bodyPr>
            <a:lstStyle/>
            <a:p>
              <a:pPr marL="12700">
                <a:lnSpc>
                  <a:spcPct val="100000"/>
                </a:lnSpc>
              </a:pPr>
              <a:r>
                <a:rPr sz="4000" b="1" spc="-5" dirty="0">
                  <a:solidFill>
                    <a:srgbClr val="FFFFFF"/>
                  </a:solidFill>
                  <a:cs typeface="Calibri"/>
                </a:rPr>
                <a:t>Gut </a:t>
              </a:r>
              <a:r>
                <a:rPr sz="4000" b="1" spc="-10" dirty="0">
                  <a:solidFill>
                    <a:srgbClr val="FFFFFF"/>
                  </a:solidFill>
                  <a:cs typeface="Calibri"/>
                </a:rPr>
                <a:t>zu</a:t>
              </a:r>
              <a:r>
                <a:rPr sz="4000" b="1" spc="-85" dirty="0">
                  <a:solidFill>
                    <a:srgbClr val="FFFFFF"/>
                  </a:solidFill>
                  <a:cs typeface="Calibri"/>
                </a:rPr>
                <a:t> </a:t>
              </a:r>
              <a:r>
                <a:rPr sz="4000" b="1" spc="-5" dirty="0">
                  <a:solidFill>
                    <a:srgbClr val="FFFFFF"/>
                  </a:solidFill>
                  <a:cs typeface="Calibri"/>
                </a:rPr>
                <a:t>wissen:</a:t>
              </a:r>
              <a:endParaRPr sz="4000" dirty="0">
                <a:cs typeface="Calibri"/>
              </a:endParaRPr>
            </a:p>
            <a:p>
              <a:pPr marL="12700">
                <a:lnSpc>
                  <a:spcPct val="100000"/>
                </a:lnSpc>
                <a:spcBef>
                  <a:spcPts val="2285"/>
                </a:spcBef>
              </a:pPr>
              <a:r>
                <a:rPr lang="de-DE" sz="2800" b="0" spc="-5" dirty="0" smtClean="0">
                  <a:cs typeface="Calibri Light"/>
                </a:rPr>
                <a:t>Sekundarabschluss I </a:t>
              </a:r>
              <a:r>
                <a:rPr lang="de-DE" sz="2800" b="0" dirty="0" smtClean="0">
                  <a:cs typeface="Calibri Light"/>
                </a:rPr>
                <a:t>+</a:t>
              </a:r>
              <a:r>
                <a:rPr lang="de-DE" sz="2800" spc="-85" dirty="0" smtClean="0">
                  <a:cs typeface="Calibri Light"/>
                </a:rPr>
                <a:t> erfolgreiche</a:t>
              </a:r>
              <a:r>
                <a:rPr lang="de-DE" sz="2800" spc="-85" dirty="0" smtClean="0">
                  <a:solidFill>
                    <a:srgbClr val="FF0000"/>
                  </a:solidFill>
                  <a:cs typeface="Calibri Light"/>
                </a:rPr>
                <a:t> </a:t>
              </a:r>
              <a:r>
                <a:rPr lang="de-DE" sz="2800" b="0" dirty="0" smtClean="0">
                  <a:cs typeface="Calibri Light"/>
                </a:rPr>
                <a:t>Ausbildung +</a:t>
              </a:r>
              <a:r>
                <a:rPr lang="de-DE" sz="2800" b="0" spc="-65" dirty="0" smtClean="0">
                  <a:cs typeface="Calibri Light"/>
                </a:rPr>
                <a:t>  Fachhochschulreifeunterricht mit </a:t>
              </a:r>
              <a:r>
                <a:rPr lang="de-DE" sz="2800" b="0" spc="-5" dirty="0" smtClean="0">
                  <a:cs typeface="Calibri Light"/>
                </a:rPr>
                <a:t>Prüfung </a:t>
              </a:r>
              <a:r>
                <a:rPr lang="de-DE" sz="2800" b="0" dirty="0" smtClean="0">
                  <a:cs typeface="Calibri Light"/>
                </a:rPr>
                <a:t>=</a:t>
              </a:r>
              <a:r>
                <a:rPr lang="de-DE" sz="2800" b="0" spc="-75" dirty="0" smtClean="0">
                  <a:cs typeface="Calibri Light"/>
                </a:rPr>
                <a:t> </a:t>
              </a:r>
              <a:r>
                <a:rPr lang="de-DE" sz="2800" b="0" spc="-10" dirty="0" smtClean="0">
                  <a:cs typeface="Calibri Light"/>
                </a:rPr>
                <a:t>Fachhochschulreife</a:t>
              </a:r>
              <a:endParaRPr lang="de-DE" sz="2800" dirty="0">
                <a:cs typeface="Calibri Light"/>
              </a:endParaRPr>
            </a:p>
          </p:txBody>
        </p:sp>
      </p:grpSp>
      <p:sp>
        <p:nvSpPr>
          <p:cNvPr id="8" name="object 8"/>
          <p:cNvSpPr/>
          <p:nvPr/>
        </p:nvSpPr>
        <p:spPr>
          <a:xfrm>
            <a:off x="1295400" y="9306439"/>
            <a:ext cx="240665" cy="240665"/>
          </a:xfrm>
          <a:custGeom>
            <a:avLst/>
            <a:gdLst/>
            <a:ahLst/>
            <a:cxnLst/>
            <a:rect l="l" t="t"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274C"/>
          </a:solidFill>
        </p:spPr>
        <p:txBody>
          <a:bodyPr wrap="square" lIns="0" tIns="0" rIns="0" bIns="0" rtlCol="0"/>
          <a:lstStyle/>
          <a:p>
            <a:endParaRPr/>
          </a:p>
        </p:txBody>
      </p:sp>
      <p:sp>
        <p:nvSpPr>
          <p:cNvPr id="9" name="object 9"/>
          <p:cNvSpPr/>
          <p:nvPr/>
        </p:nvSpPr>
        <p:spPr>
          <a:xfrm>
            <a:off x="1346968" y="9358768"/>
            <a:ext cx="128905" cy="135890"/>
          </a:xfrm>
          <a:custGeom>
            <a:avLst/>
            <a:gdLst/>
            <a:ahLst/>
            <a:cxnLst/>
            <a:rect l="l" t="t"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p:spPr>
        <p:txBody>
          <a:bodyPr wrap="square" lIns="0" tIns="0" rIns="0" bIns="0" rtlCol="0"/>
          <a:lstStyle/>
          <a:p>
            <a:endParaRPr/>
          </a:p>
        </p:txBody>
      </p:sp>
      <p:sp>
        <p:nvSpPr>
          <p:cNvPr id="10" name="object 10"/>
          <p:cNvSpPr/>
          <p:nvPr/>
        </p:nvSpPr>
        <p:spPr>
          <a:xfrm>
            <a:off x="2870200" y="5912497"/>
            <a:ext cx="4000500" cy="833755"/>
          </a:xfrm>
          <a:custGeom>
            <a:avLst/>
            <a:gdLst/>
            <a:ahLst/>
            <a:cxnLst/>
            <a:rect l="l" t="t" r="r" b="b"/>
            <a:pathLst>
              <a:path w="4000500" h="833754">
                <a:moveTo>
                  <a:pt x="0" y="833297"/>
                </a:moveTo>
                <a:lnTo>
                  <a:pt x="4000500" y="833297"/>
                </a:lnTo>
                <a:lnTo>
                  <a:pt x="4000500" y="0"/>
                </a:lnTo>
                <a:lnTo>
                  <a:pt x="0" y="0"/>
                </a:lnTo>
                <a:lnTo>
                  <a:pt x="0" y="833297"/>
                </a:lnTo>
                <a:close/>
              </a:path>
            </a:pathLst>
          </a:custGeom>
          <a:solidFill>
            <a:srgbClr val="DCDFE9"/>
          </a:solidFill>
        </p:spPr>
        <p:txBody>
          <a:bodyPr wrap="square" lIns="0" tIns="0" rIns="0" bIns="0" rtlCol="0"/>
          <a:lstStyle/>
          <a:p>
            <a:endParaRPr/>
          </a:p>
        </p:txBody>
      </p:sp>
      <p:sp>
        <p:nvSpPr>
          <p:cNvPr id="11" name="object 11"/>
          <p:cNvSpPr txBox="1"/>
          <p:nvPr/>
        </p:nvSpPr>
        <p:spPr>
          <a:xfrm>
            <a:off x="2911366" y="5912497"/>
            <a:ext cx="3959334" cy="673261"/>
          </a:xfrm>
          <a:prstGeom prst="rect">
            <a:avLst/>
          </a:prstGeom>
        </p:spPr>
        <p:txBody>
          <a:bodyPr vert="horz" wrap="square" lIns="0" tIns="158750" rIns="0" bIns="0" rtlCol="0">
            <a:spAutoFit/>
          </a:bodyPr>
          <a:lstStyle/>
          <a:p>
            <a:pPr marL="139700" marR="339725">
              <a:lnSpc>
                <a:spcPts val="2000"/>
              </a:lnSpc>
              <a:spcBef>
                <a:spcPts val="1250"/>
              </a:spcBef>
            </a:pPr>
            <a:r>
              <a:rPr lang="de-DE" b="1" dirty="0">
                <a:cs typeface="Calibri Light"/>
              </a:rPr>
              <a:t>Natalie </a:t>
            </a:r>
            <a:r>
              <a:rPr lang="de-DE" dirty="0" smtClean="0">
                <a:cs typeface="Calibri Light"/>
              </a:rPr>
              <a:t>ist </a:t>
            </a:r>
            <a:r>
              <a:rPr lang="de-DE" dirty="0">
                <a:cs typeface="Calibri Light"/>
              </a:rPr>
              <a:t>Auszubildende bei Daimler-Benz</a:t>
            </a:r>
            <a:endParaRPr lang="de-DE" dirty="0">
              <a:latin typeface="Calibri Light"/>
              <a:cs typeface="Calibri Light"/>
            </a:endParaRPr>
          </a:p>
        </p:txBody>
      </p:sp>
      <p:sp>
        <p:nvSpPr>
          <p:cNvPr id="12" name="object 12"/>
          <p:cNvSpPr/>
          <p:nvPr/>
        </p:nvSpPr>
        <p:spPr>
          <a:xfrm>
            <a:off x="2873400" y="2239797"/>
            <a:ext cx="3996829" cy="3731133"/>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6870700" y="4762500"/>
            <a:ext cx="3924300" cy="518795"/>
          </a:xfrm>
          <a:custGeom>
            <a:avLst/>
            <a:gdLst/>
            <a:ahLst/>
            <a:cxnLst/>
            <a:rect l="l" t="t" r="r" b="b"/>
            <a:pathLst>
              <a:path w="3924300" h="518795">
                <a:moveTo>
                  <a:pt x="0" y="518375"/>
                </a:moveTo>
                <a:lnTo>
                  <a:pt x="2325154" y="518375"/>
                </a:lnTo>
                <a:lnTo>
                  <a:pt x="3023222" y="0"/>
                </a:lnTo>
                <a:lnTo>
                  <a:pt x="3924300" y="0"/>
                </a:lnTo>
              </a:path>
            </a:pathLst>
          </a:custGeom>
          <a:ln w="25400">
            <a:solidFill>
              <a:srgbClr val="0076A4"/>
            </a:solidFill>
          </a:ln>
        </p:spPr>
        <p:txBody>
          <a:bodyPr wrap="square" lIns="0" tIns="0" rIns="0" bIns="0" rtlCol="0"/>
          <a:lstStyle/>
          <a:p>
            <a:endParaRPr/>
          </a:p>
        </p:txBody>
      </p:sp>
      <p:sp>
        <p:nvSpPr>
          <p:cNvPr id="14" name="object 14"/>
          <p:cNvSpPr txBox="1"/>
          <p:nvPr/>
        </p:nvSpPr>
        <p:spPr>
          <a:xfrm>
            <a:off x="1598536" y="9279399"/>
            <a:ext cx="5055235" cy="432491"/>
          </a:xfrm>
          <a:prstGeom prst="rect">
            <a:avLst/>
          </a:prstGeom>
        </p:spPr>
        <p:txBody>
          <a:bodyPr vert="horz" wrap="square" lIns="0" tIns="0" rIns="0" bIns="0" rtlCol="0">
            <a:spAutoFit/>
          </a:bodyPr>
          <a:lstStyle/>
          <a:p>
            <a:pPr marL="12700">
              <a:lnSpc>
                <a:spcPts val="3329"/>
              </a:lnSpc>
            </a:pPr>
            <a:r>
              <a:rPr lang="de-DE" sz="3400" spc="395" dirty="0">
                <a:solidFill>
                  <a:srgbClr val="B7274C"/>
                </a:solidFill>
                <a:latin typeface="Calibri Light"/>
                <a:cs typeface="Calibri Light"/>
              </a:rPr>
              <a:t>AUFSTIEGSCHANCEN</a:t>
            </a:r>
            <a:endParaRPr lang="de-DE" sz="3400" dirty="0">
              <a:latin typeface="Calibri Light"/>
              <a:cs typeface="Calibri Light"/>
            </a:endParaRPr>
          </a:p>
        </p:txBody>
      </p:sp>
      <p:sp>
        <p:nvSpPr>
          <p:cNvPr id="15" name="object 15"/>
          <p:cNvSpPr txBox="1"/>
          <p:nvPr/>
        </p:nvSpPr>
        <p:spPr>
          <a:xfrm>
            <a:off x="8766035" y="9300599"/>
            <a:ext cx="6263640" cy="406400"/>
          </a:xfrm>
          <a:prstGeom prst="rect">
            <a:avLst/>
          </a:prstGeom>
        </p:spPr>
        <p:txBody>
          <a:bodyPr vert="horz" wrap="square" lIns="0" tIns="0" rIns="0" bIns="0" rtlCol="0">
            <a:spAutoFit/>
          </a:bodyPr>
          <a:lstStyle/>
          <a:p>
            <a:pPr marL="12700">
              <a:lnSpc>
                <a:spcPts val="2950"/>
              </a:lnSpc>
            </a:pPr>
            <a:r>
              <a:rPr sz="3000" b="0" spc="-10" dirty="0">
                <a:latin typeface="Calibri Light"/>
                <a:cs typeface="Calibri Light"/>
              </a:rPr>
              <a:t>Fachwissen </a:t>
            </a:r>
            <a:r>
              <a:rPr sz="3000" b="0" spc="-5" dirty="0">
                <a:latin typeface="Calibri Light"/>
                <a:cs typeface="Calibri Light"/>
              </a:rPr>
              <a:t>erwerben </a:t>
            </a:r>
            <a:r>
              <a:rPr sz="3000" b="0" dirty="0">
                <a:latin typeface="Calibri Light"/>
                <a:cs typeface="Calibri Light"/>
              </a:rPr>
              <a:t>– </a:t>
            </a:r>
            <a:r>
              <a:rPr sz="3000" b="0" spc="-5" dirty="0">
                <a:latin typeface="Calibri Light"/>
                <a:cs typeface="Calibri Light"/>
              </a:rPr>
              <a:t>Betriebe</a:t>
            </a:r>
            <a:r>
              <a:rPr sz="3000" b="0" spc="-55" dirty="0">
                <a:latin typeface="Calibri Light"/>
                <a:cs typeface="Calibri Light"/>
              </a:rPr>
              <a:t> </a:t>
            </a:r>
            <a:r>
              <a:rPr sz="3000" b="0" dirty="0">
                <a:latin typeface="Calibri Light"/>
                <a:cs typeface="Calibri Light"/>
              </a:rPr>
              <a:t>erleben</a:t>
            </a:r>
            <a:endParaRPr sz="3000">
              <a:latin typeface="Calibri Light"/>
              <a:cs typeface="Calibri Light"/>
            </a:endParaRPr>
          </a:p>
        </p:txBody>
      </p:sp>
      <p:sp>
        <p:nvSpPr>
          <p:cNvPr id="16" name="Rechteck 15">
            <a:extLst>
              <a:ext uri="{FF2B5EF4-FFF2-40B4-BE49-F238E27FC236}">
                <a16:creationId xmlns:a16="http://schemas.microsoft.com/office/drawing/2014/main" id="{A85DE1D6-37FF-4B97-ACB8-16D55AF06B3E}"/>
              </a:ext>
            </a:extLst>
          </p:cNvPr>
          <p:cNvSpPr/>
          <p:nvPr/>
        </p:nvSpPr>
        <p:spPr>
          <a:xfrm>
            <a:off x="8153400" y="435419"/>
            <a:ext cx="4650056" cy="615553"/>
          </a:xfrm>
          <a:prstGeom prst="rect">
            <a:avLst/>
          </a:prstGeom>
        </p:spPr>
        <p:txBody>
          <a:bodyPr wrap="none">
            <a:spAutoFit/>
          </a:bodyPr>
          <a:lstStyle/>
          <a:p>
            <a:r>
              <a:rPr lang="de-DE" sz="3400" spc="395" dirty="0">
                <a:solidFill>
                  <a:srgbClr val="B7274C"/>
                </a:solidFill>
                <a:latin typeface="Calibri Light"/>
                <a:cs typeface="Calibri Light"/>
              </a:rPr>
              <a:t>AUFSTIEGSCHANCEN</a:t>
            </a:r>
            <a:endParaRPr lang="de-DE" dirty="0"/>
          </a:p>
        </p:txBody>
      </p:sp>
      <p:pic>
        <p:nvPicPr>
          <p:cNvPr id="18" name="Grafik 17">
            <a:extLst>
              <a:ext uri="{FF2B5EF4-FFF2-40B4-BE49-F238E27FC236}">
                <a16:creationId xmlns:a16="http://schemas.microsoft.com/office/drawing/2014/main" id="{D7CCBC1A-87DF-4264-B58E-CC4CEEF0EF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662"/>
          <a:stretch/>
        </p:blipFill>
        <p:spPr>
          <a:xfrm>
            <a:off x="2876332" y="2258775"/>
            <a:ext cx="4000028" cy="372903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6675120" cy="985519"/>
          </a:xfrm>
          <a:custGeom>
            <a:avLst/>
            <a:gdLst/>
            <a:ahLst/>
            <a:cxnLst/>
            <a:rect l="l" t="t" r="r" b="b"/>
            <a:pathLst>
              <a:path w="6675120" h="985519">
                <a:moveTo>
                  <a:pt x="6674739" y="0"/>
                </a:moveTo>
                <a:lnTo>
                  <a:pt x="0" y="0"/>
                </a:lnTo>
                <a:lnTo>
                  <a:pt x="0" y="985291"/>
                </a:lnTo>
                <a:lnTo>
                  <a:pt x="5553722" y="984491"/>
                </a:lnTo>
                <a:lnTo>
                  <a:pt x="6674739" y="0"/>
                </a:lnTo>
                <a:close/>
              </a:path>
            </a:pathLst>
          </a:custGeom>
          <a:solidFill>
            <a:srgbClr val="187D36"/>
          </a:solidFill>
        </p:spPr>
        <p:txBody>
          <a:bodyPr wrap="square" lIns="0" tIns="0" rIns="0" bIns="0" rtlCol="0"/>
          <a:lstStyle/>
          <a:p>
            <a:endParaRPr/>
          </a:p>
        </p:txBody>
      </p:sp>
      <p:sp>
        <p:nvSpPr>
          <p:cNvPr id="4" name="object 4"/>
          <p:cNvSpPr/>
          <p:nvPr/>
        </p:nvSpPr>
        <p:spPr>
          <a:xfrm>
            <a:off x="1320800" y="9393741"/>
            <a:ext cx="240665" cy="240665"/>
          </a:xfrm>
          <a:custGeom>
            <a:avLst/>
            <a:gdLst/>
            <a:ahLst/>
            <a:cxnLst/>
            <a:rect l="l" t="t"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274C"/>
          </a:solidFill>
        </p:spPr>
        <p:txBody>
          <a:bodyPr wrap="square" lIns="0" tIns="0" rIns="0" bIns="0" rtlCol="0"/>
          <a:lstStyle/>
          <a:p>
            <a:endParaRPr/>
          </a:p>
        </p:txBody>
      </p:sp>
      <p:sp>
        <p:nvSpPr>
          <p:cNvPr id="5" name="object 5"/>
          <p:cNvSpPr/>
          <p:nvPr/>
        </p:nvSpPr>
        <p:spPr>
          <a:xfrm>
            <a:off x="1372368" y="9446070"/>
            <a:ext cx="128905" cy="135890"/>
          </a:xfrm>
          <a:custGeom>
            <a:avLst/>
            <a:gdLst/>
            <a:ahLst/>
            <a:cxnLst/>
            <a:rect l="l" t="t"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p:spPr>
        <p:txBody>
          <a:bodyPr wrap="square" lIns="0" tIns="0" rIns="0" bIns="0" rtlCol="0"/>
          <a:lstStyle/>
          <a:p>
            <a:endParaRPr/>
          </a:p>
        </p:txBody>
      </p:sp>
      <p:grpSp>
        <p:nvGrpSpPr>
          <p:cNvPr id="13" name="Gruppieren 12"/>
          <p:cNvGrpSpPr/>
          <p:nvPr/>
        </p:nvGrpSpPr>
        <p:grpSpPr>
          <a:xfrm>
            <a:off x="846594" y="1539429"/>
            <a:ext cx="7129005" cy="6283771"/>
            <a:chOff x="1011199" y="3383781"/>
            <a:chExt cx="7129005" cy="6283771"/>
          </a:xfrm>
        </p:grpSpPr>
        <p:sp>
          <p:nvSpPr>
            <p:cNvPr id="2" name="object 2"/>
            <p:cNvSpPr txBox="1"/>
            <p:nvPr/>
          </p:nvSpPr>
          <p:spPr>
            <a:xfrm>
              <a:off x="1282699" y="3383781"/>
              <a:ext cx="6857505" cy="6283771"/>
            </a:xfrm>
            <a:prstGeom prst="rect">
              <a:avLst/>
            </a:prstGeom>
          </p:spPr>
          <p:txBody>
            <a:bodyPr vert="horz" wrap="square" lIns="0" tIns="0" rIns="0" bIns="0" rtlCol="0">
              <a:spAutoFit/>
            </a:bodyPr>
            <a:lstStyle/>
            <a:p>
              <a:pPr marL="12700">
                <a:lnSpc>
                  <a:spcPct val="100000"/>
                </a:lnSpc>
              </a:pPr>
              <a:r>
                <a:rPr sz="3200" b="1" dirty="0">
                  <a:solidFill>
                    <a:srgbClr val="B7274C"/>
                  </a:solidFill>
                  <a:latin typeface="Calibri"/>
                  <a:cs typeface="Calibri"/>
                </a:rPr>
                <a:t>Kleine</a:t>
              </a:r>
              <a:r>
                <a:rPr sz="3200" b="1" spc="-105" dirty="0">
                  <a:solidFill>
                    <a:srgbClr val="B7274C"/>
                  </a:solidFill>
                  <a:latin typeface="Calibri"/>
                  <a:cs typeface="Calibri"/>
                </a:rPr>
                <a:t> </a:t>
              </a:r>
              <a:r>
                <a:rPr sz="3200" b="1" dirty="0">
                  <a:solidFill>
                    <a:srgbClr val="B7274C"/>
                  </a:solidFill>
                  <a:latin typeface="Calibri"/>
                  <a:cs typeface="Calibri"/>
                </a:rPr>
                <a:t>Klassen</a:t>
              </a:r>
              <a:endParaRPr sz="3200" dirty="0">
                <a:latin typeface="Calibri"/>
                <a:cs typeface="Calibri"/>
              </a:endParaRPr>
            </a:p>
            <a:p>
              <a:pPr marL="12700" marR="193675">
                <a:lnSpc>
                  <a:spcPct val="100000"/>
                </a:lnSpc>
                <a:spcBef>
                  <a:spcPts val="1120"/>
                </a:spcBef>
              </a:pPr>
              <a:r>
                <a:rPr sz="2800" b="0" dirty="0">
                  <a:latin typeface="Calibri Light"/>
                  <a:cs typeface="Calibri Light"/>
                </a:rPr>
                <a:t>In </a:t>
              </a:r>
              <a:r>
                <a:rPr sz="2800" b="0" dirty="0" smtClean="0">
                  <a:latin typeface="Calibri Light"/>
                  <a:cs typeface="Calibri Light"/>
                </a:rPr>
                <a:t>de</a:t>
              </a:r>
              <a:r>
                <a:rPr lang="de-DE" sz="2800" b="0" dirty="0" smtClean="0">
                  <a:latin typeface="Calibri Light"/>
                  <a:cs typeface="Calibri Light"/>
                </a:rPr>
                <a:t>n</a:t>
              </a:r>
              <a:r>
                <a:rPr sz="2800" b="0" dirty="0" smtClean="0">
                  <a:latin typeface="Calibri Light"/>
                  <a:cs typeface="Calibri Light"/>
                </a:rPr>
                <a:t> </a:t>
              </a:r>
              <a:r>
                <a:rPr lang="de-DE" sz="2800" b="0" dirty="0" smtClean="0">
                  <a:latin typeface="Calibri Light"/>
                  <a:cs typeface="Calibri Light"/>
                </a:rPr>
                <a:t>Klassenstufen </a:t>
              </a:r>
              <a:r>
                <a:rPr sz="2800" b="0" dirty="0" smtClean="0">
                  <a:latin typeface="Calibri Light"/>
                  <a:cs typeface="Calibri Light"/>
                </a:rPr>
                <a:t>5 </a:t>
              </a:r>
              <a:r>
                <a:rPr sz="2800" b="0" dirty="0">
                  <a:latin typeface="Calibri Light"/>
                  <a:cs typeface="Calibri Light"/>
                </a:rPr>
                <a:t>und </a:t>
              </a:r>
              <a:r>
                <a:rPr sz="2800" b="0" dirty="0" smtClean="0">
                  <a:latin typeface="Calibri Light"/>
                  <a:cs typeface="Calibri Light"/>
                </a:rPr>
                <a:t>6 </a:t>
              </a:r>
              <a:r>
                <a:rPr lang="de-DE" sz="2800" b="0" dirty="0" smtClean="0">
                  <a:latin typeface="Calibri Light"/>
                  <a:cs typeface="Calibri Light"/>
                </a:rPr>
                <a:t>sind</a:t>
              </a:r>
              <a:r>
                <a:rPr sz="2800" b="0" spc="-55" dirty="0" smtClean="0">
                  <a:latin typeface="Calibri Light"/>
                  <a:cs typeface="Calibri Light"/>
                </a:rPr>
                <a:t> </a:t>
              </a:r>
              <a:r>
                <a:rPr sz="2800" b="0" spc="-5" dirty="0">
                  <a:latin typeface="Calibri Light"/>
                  <a:cs typeface="Calibri Light"/>
                </a:rPr>
                <a:t>maximal  </a:t>
              </a:r>
              <a:r>
                <a:rPr sz="2800" b="0" dirty="0">
                  <a:latin typeface="Calibri Light"/>
                  <a:cs typeface="Calibri Light"/>
                </a:rPr>
                <a:t>25 Kinder in einer</a:t>
              </a:r>
              <a:r>
                <a:rPr sz="2800" b="0" spc="-114" dirty="0">
                  <a:latin typeface="Calibri Light"/>
                  <a:cs typeface="Calibri Light"/>
                </a:rPr>
                <a:t> </a:t>
              </a:r>
              <a:r>
                <a:rPr sz="2800" b="0" dirty="0">
                  <a:latin typeface="Calibri Light"/>
                  <a:cs typeface="Calibri Light"/>
                </a:rPr>
                <a:t>Klasse.</a:t>
              </a:r>
              <a:endParaRPr sz="2800" dirty="0">
                <a:latin typeface="Calibri Light"/>
                <a:cs typeface="Calibri Light"/>
              </a:endParaRPr>
            </a:p>
            <a:p>
              <a:pPr marL="12700" marR="41910">
                <a:lnSpc>
                  <a:spcPct val="100000"/>
                </a:lnSpc>
                <a:spcBef>
                  <a:spcPts val="1200"/>
                </a:spcBef>
              </a:pPr>
              <a:r>
                <a:rPr sz="2800" b="0" spc="-5" dirty="0">
                  <a:latin typeface="Calibri Light"/>
                  <a:cs typeface="Calibri Light"/>
                </a:rPr>
                <a:t>So </a:t>
              </a:r>
              <a:r>
                <a:rPr sz="2800" b="0" spc="-15" dirty="0">
                  <a:latin typeface="Calibri Light"/>
                  <a:cs typeface="Calibri Light"/>
                </a:rPr>
                <a:t>können </a:t>
              </a:r>
              <a:r>
                <a:rPr sz="2800" b="0" dirty="0">
                  <a:latin typeface="Calibri Light"/>
                  <a:cs typeface="Calibri Light"/>
                </a:rPr>
                <a:t>die </a:t>
              </a:r>
              <a:r>
                <a:rPr sz="2800" b="0" spc="-15" dirty="0">
                  <a:latin typeface="Calibri Light"/>
                  <a:cs typeface="Calibri Light"/>
                </a:rPr>
                <a:t>Lehrkräfte </a:t>
              </a:r>
              <a:r>
                <a:rPr sz="2800" b="0" dirty="0">
                  <a:latin typeface="Calibri Light"/>
                  <a:cs typeface="Calibri Light"/>
                </a:rPr>
                <a:t>auf die individuellen  Bedürfnisse der Kinder</a:t>
              </a:r>
              <a:r>
                <a:rPr sz="2800" b="0" spc="-85" dirty="0">
                  <a:latin typeface="Calibri Light"/>
                  <a:cs typeface="Calibri Light"/>
                </a:rPr>
                <a:t> </a:t>
              </a:r>
              <a:r>
                <a:rPr sz="2800" b="0" spc="-5" dirty="0">
                  <a:latin typeface="Calibri Light"/>
                  <a:cs typeface="Calibri Light"/>
                </a:rPr>
                <a:t>eingehen.</a:t>
              </a:r>
              <a:endParaRPr sz="2800" dirty="0">
                <a:latin typeface="Calibri Light"/>
                <a:cs typeface="Calibri Light"/>
              </a:endParaRPr>
            </a:p>
            <a:p>
              <a:pPr>
                <a:lnSpc>
                  <a:spcPct val="100000"/>
                </a:lnSpc>
              </a:pPr>
              <a:endParaRPr lang="de-DE" sz="3200" dirty="0" smtClean="0">
                <a:latin typeface="Times New Roman"/>
                <a:cs typeface="Times New Roman"/>
              </a:endParaRPr>
            </a:p>
            <a:p>
              <a:pPr>
                <a:lnSpc>
                  <a:spcPct val="100000"/>
                </a:lnSpc>
              </a:pPr>
              <a:endParaRPr sz="3200" dirty="0">
                <a:latin typeface="Times New Roman"/>
                <a:cs typeface="Times New Roman"/>
              </a:endParaRPr>
            </a:p>
            <a:p>
              <a:pPr marL="12700">
                <a:lnSpc>
                  <a:spcPct val="100000"/>
                </a:lnSpc>
              </a:pPr>
              <a:r>
                <a:rPr sz="3200" b="1" spc="-10" dirty="0">
                  <a:solidFill>
                    <a:srgbClr val="B7274C"/>
                  </a:solidFill>
                  <a:latin typeface="Calibri"/>
                  <a:cs typeface="Calibri"/>
                </a:rPr>
                <a:t>Stärkenorientiert </a:t>
              </a:r>
              <a:r>
                <a:rPr sz="3200" b="1" dirty="0">
                  <a:solidFill>
                    <a:srgbClr val="B7274C"/>
                  </a:solidFill>
                  <a:latin typeface="Calibri"/>
                  <a:cs typeface="Calibri"/>
                </a:rPr>
                <a:t>individuell</a:t>
              </a:r>
              <a:r>
                <a:rPr sz="3200" b="1" spc="-30" dirty="0">
                  <a:solidFill>
                    <a:srgbClr val="B7274C"/>
                  </a:solidFill>
                  <a:latin typeface="Calibri"/>
                  <a:cs typeface="Calibri"/>
                </a:rPr>
                <a:t> </a:t>
              </a:r>
              <a:r>
                <a:rPr sz="3200" b="1" spc="-15" dirty="0">
                  <a:solidFill>
                    <a:srgbClr val="B7274C"/>
                  </a:solidFill>
                  <a:latin typeface="Calibri"/>
                  <a:cs typeface="Calibri"/>
                </a:rPr>
                <a:t>fördern</a:t>
              </a:r>
              <a:endParaRPr sz="3200" dirty="0">
                <a:latin typeface="Calibri"/>
                <a:cs typeface="Calibri"/>
              </a:endParaRPr>
            </a:p>
            <a:p>
              <a:pPr marL="12700" marR="5080">
                <a:lnSpc>
                  <a:spcPct val="100000"/>
                </a:lnSpc>
                <a:spcBef>
                  <a:spcPts val="1120"/>
                </a:spcBef>
              </a:pPr>
              <a:r>
                <a:rPr sz="2800" b="0" dirty="0">
                  <a:latin typeface="Calibri Light"/>
                  <a:cs typeface="Calibri Light"/>
                </a:rPr>
                <a:t>Bei der </a:t>
              </a:r>
              <a:r>
                <a:rPr sz="2800" b="0" spc="-10" dirty="0">
                  <a:latin typeface="Calibri Light"/>
                  <a:cs typeface="Calibri Light"/>
                </a:rPr>
                <a:t>„Potenzialanalyse“ erfahren </a:t>
              </a:r>
              <a:r>
                <a:rPr sz="2800" b="0" dirty="0">
                  <a:latin typeface="Calibri Light"/>
                  <a:cs typeface="Calibri Light"/>
                </a:rPr>
                <a:t>die  Schülerinnen und </a:t>
              </a:r>
              <a:r>
                <a:rPr sz="2800" b="0" spc="-25" dirty="0">
                  <a:latin typeface="Calibri Light"/>
                  <a:cs typeface="Calibri Light"/>
                </a:rPr>
                <a:t>Schüler, </a:t>
              </a:r>
              <a:r>
                <a:rPr sz="2800" b="0" spc="-15" dirty="0">
                  <a:latin typeface="Calibri Light"/>
                  <a:cs typeface="Calibri Light"/>
                </a:rPr>
                <a:t>wo </a:t>
              </a:r>
              <a:r>
                <a:rPr sz="2800" b="0" spc="-10" dirty="0">
                  <a:latin typeface="Calibri Light"/>
                  <a:cs typeface="Calibri Light"/>
                </a:rPr>
                <a:t>ihre </a:t>
              </a:r>
              <a:r>
                <a:rPr sz="2800" b="0" spc="-5" dirty="0">
                  <a:latin typeface="Calibri Light"/>
                  <a:cs typeface="Calibri Light"/>
                </a:rPr>
                <a:t>eigenen  </a:t>
              </a:r>
              <a:r>
                <a:rPr sz="2800" b="0" spc="-15" dirty="0">
                  <a:latin typeface="Calibri Light"/>
                  <a:cs typeface="Calibri Light"/>
                </a:rPr>
                <a:t>Fähigkeiten, </a:t>
              </a:r>
              <a:r>
                <a:rPr sz="2800" b="0" spc="-5" dirty="0">
                  <a:latin typeface="Calibri Light"/>
                  <a:cs typeface="Calibri Light"/>
                </a:rPr>
                <a:t>Neigungen </a:t>
              </a:r>
              <a:r>
                <a:rPr sz="2800" b="0" dirty="0">
                  <a:latin typeface="Calibri Light"/>
                  <a:cs typeface="Calibri Light"/>
                </a:rPr>
                <a:t>und </a:t>
              </a:r>
              <a:r>
                <a:rPr sz="2800" b="0" spc="-10" dirty="0">
                  <a:latin typeface="Calibri Light"/>
                  <a:cs typeface="Calibri Light"/>
                </a:rPr>
                <a:t>Interessen</a:t>
              </a:r>
              <a:r>
                <a:rPr sz="2800" b="0" dirty="0">
                  <a:latin typeface="Calibri Light"/>
                  <a:cs typeface="Calibri Light"/>
                </a:rPr>
                <a:t> </a:t>
              </a:r>
              <a:r>
                <a:rPr sz="2800" b="0" spc="-5" dirty="0">
                  <a:latin typeface="Calibri Light"/>
                  <a:cs typeface="Calibri Light"/>
                </a:rPr>
                <a:t>liegen</a:t>
              </a:r>
              <a:r>
                <a:rPr sz="2800" b="0" spc="-5" dirty="0" smtClean="0">
                  <a:latin typeface="Calibri Light"/>
                  <a:cs typeface="Calibri Light"/>
                </a:rPr>
                <a:t>.</a:t>
              </a:r>
              <a:r>
                <a:rPr lang="de-DE" sz="2800" b="0" spc="-5" dirty="0" smtClean="0">
                  <a:latin typeface="Calibri Light"/>
                  <a:cs typeface="Calibri Light"/>
                </a:rPr>
                <a:t> </a:t>
              </a:r>
              <a:r>
                <a:rPr sz="2800" b="0" dirty="0" smtClean="0">
                  <a:latin typeface="Calibri Light"/>
                  <a:cs typeface="Calibri Light"/>
                </a:rPr>
                <a:t>Dabei </a:t>
              </a:r>
              <a:r>
                <a:rPr sz="2800" b="0" spc="-10" dirty="0">
                  <a:latin typeface="Calibri Light"/>
                  <a:cs typeface="Calibri Light"/>
                </a:rPr>
                <a:t>werden </a:t>
              </a:r>
              <a:r>
                <a:rPr sz="2800" b="0" dirty="0">
                  <a:latin typeface="Calibri Light"/>
                  <a:cs typeface="Calibri Light"/>
                </a:rPr>
                <a:t>sie </a:t>
              </a:r>
              <a:r>
                <a:rPr sz="2800" b="0" spc="-10" dirty="0">
                  <a:latin typeface="Calibri Light"/>
                  <a:cs typeface="Calibri Light"/>
                </a:rPr>
                <a:t>von </a:t>
              </a:r>
              <a:r>
                <a:rPr sz="2800" b="0" spc="-5" dirty="0">
                  <a:latin typeface="Calibri Light"/>
                  <a:cs typeface="Calibri Light"/>
                </a:rPr>
                <a:t>speziell</a:t>
              </a:r>
              <a:r>
                <a:rPr sz="2800" b="0" spc="-65" dirty="0">
                  <a:latin typeface="Calibri Light"/>
                  <a:cs typeface="Calibri Light"/>
                </a:rPr>
                <a:t> </a:t>
              </a:r>
              <a:r>
                <a:rPr sz="2800" b="0" spc="-5" dirty="0">
                  <a:latin typeface="Calibri Light"/>
                  <a:cs typeface="Calibri Light"/>
                </a:rPr>
                <a:t>geschulten  </a:t>
              </a:r>
              <a:r>
                <a:rPr sz="2800" b="0" spc="-15" dirty="0">
                  <a:latin typeface="Calibri Light"/>
                  <a:cs typeface="Calibri Light"/>
                </a:rPr>
                <a:t>Lehrkräften</a:t>
              </a:r>
              <a:r>
                <a:rPr sz="2800" b="0" spc="-45" dirty="0">
                  <a:latin typeface="Calibri Light"/>
                  <a:cs typeface="Calibri Light"/>
                </a:rPr>
                <a:t> </a:t>
              </a:r>
              <a:r>
                <a:rPr sz="2800" b="0" spc="-5" dirty="0">
                  <a:latin typeface="Calibri Light"/>
                  <a:cs typeface="Calibri Light"/>
                </a:rPr>
                <a:t>begleitet.</a:t>
              </a:r>
              <a:endParaRPr sz="2800" dirty="0">
                <a:latin typeface="Calibri Light"/>
                <a:cs typeface="Calibri Light"/>
              </a:endParaRPr>
            </a:p>
          </p:txBody>
        </p:sp>
        <p:sp>
          <p:nvSpPr>
            <p:cNvPr id="6" name="object 6"/>
            <p:cNvSpPr/>
            <p:nvPr/>
          </p:nvSpPr>
          <p:spPr>
            <a:xfrm>
              <a:off x="1013294" y="3558852"/>
              <a:ext cx="165100" cy="165100"/>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sz="2400"/>
            </a:p>
          </p:txBody>
        </p:sp>
        <p:sp>
          <p:nvSpPr>
            <p:cNvPr id="7" name="object 7"/>
            <p:cNvSpPr/>
            <p:nvPr/>
          </p:nvSpPr>
          <p:spPr>
            <a:xfrm>
              <a:off x="1011199" y="7064052"/>
              <a:ext cx="165100" cy="165100"/>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sz="2400"/>
            </a:p>
          </p:txBody>
        </p:sp>
      </p:grpSp>
      <p:sp>
        <p:nvSpPr>
          <p:cNvPr id="8" name="object 8"/>
          <p:cNvSpPr/>
          <p:nvPr/>
        </p:nvSpPr>
        <p:spPr>
          <a:xfrm>
            <a:off x="8153400" y="3181299"/>
            <a:ext cx="6858000" cy="4374756"/>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14846300" y="645159"/>
            <a:ext cx="182245" cy="348615"/>
          </a:xfrm>
          <a:prstGeom prst="rect">
            <a:avLst/>
          </a:prstGeom>
        </p:spPr>
        <p:txBody>
          <a:bodyPr vert="horz" wrap="square" lIns="0" tIns="0" rIns="0" bIns="0" rtlCol="0">
            <a:spAutoFit/>
          </a:bodyPr>
          <a:lstStyle/>
          <a:p>
            <a:pPr marL="12700">
              <a:lnSpc>
                <a:spcPct val="100000"/>
              </a:lnSpc>
            </a:pPr>
            <a:r>
              <a:rPr lang="de-DE" sz="2200" spc="114" dirty="0">
                <a:latin typeface="Calibri"/>
                <a:cs typeface="Calibri"/>
              </a:rPr>
              <a:t>6</a:t>
            </a:r>
            <a:endParaRPr sz="2200">
              <a:latin typeface="Calibri"/>
              <a:cs typeface="Calibri"/>
            </a:endParaRPr>
          </a:p>
        </p:txBody>
      </p:sp>
      <p:sp>
        <p:nvSpPr>
          <p:cNvPr id="10" name="object 10"/>
          <p:cNvSpPr txBox="1"/>
          <p:nvPr/>
        </p:nvSpPr>
        <p:spPr>
          <a:xfrm>
            <a:off x="1649398" y="9334500"/>
            <a:ext cx="6402401" cy="432491"/>
          </a:xfrm>
          <a:prstGeom prst="rect">
            <a:avLst/>
          </a:prstGeom>
        </p:spPr>
        <p:txBody>
          <a:bodyPr vert="horz" wrap="square" lIns="0" tIns="0" rIns="0" bIns="0" rtlCol="0">
            <a:spAutoFit/>
          </a:bodyPr>
          <a:lstStyle/>
          <a:p>
            <a:pPr marL="12700">
              <a:lnSpc>
                <a:spcPts val="3329"/>
              </a:lnSpc>
            </a:pPr>
            <a:r>
              <a:rPr lang="de-DE" sz="3400" b="0" spc="345" dirty="0">
                <a:solidFill>
                  <a:srgbClr val="B7274C"/>
                </a:solidFill>
                <a:latin typeface="Calibri Light"/>
                <a:cs typeface="Calibri Light"/>
              </a:rPr>
              <a:t>INDIVIDUELLE FÖRDERUNG</a:t>
            </a:r>
            <a:endParaRPr sz="3400">
              <a:latin typeface="Calibri Light"/>
              <a:cs typeface="Calibri Light"/>
            </a:endParaRPr>
          </a:p>
        </p:txBody>
      </p:sp>
      <p:sp>
        <p:nvSpPr>
          <p:cNvPr id="11" name="object 11"/>
          <p:cNvSpPr txBox="1"/>
          <p:nvPr/>
        </p:nvSpPr>
        <p:spPr>
          <a:xfrm>
            <a:off x="9016657" y="9352499"/>
            <a:ext cx="6033770" cy="406400"/>
          </a:xfrm>
          <a:prstGeom prst="rect">
            <a:avLst/>
          </a:prstGeom>
        </p:spPr>
        <p:txBody>
          <a:bodyPr vert="horz" wrap="square" lIns="0" tIns="0" rIns="0" bIns="0" rtlCol="0">
            <a:spAutoFit/>
          </a:bodyPr>
          <a:lstStyle/>
          <a:p>
            <a:pPr marL="12700">
              <a:lnSpc>
                <a:spcPts val="2950"/>
              </a:lnSpc>
            </a:pPr>
            <a:r>
              <a:rPr sz="3000" b="0" dirty="0">
                <a:latin typeface="Calibri Light"/>
                <a:cs typeface="Calibri Light"/>
              </a:rPr>
              <a:t>Individuell </a:t>
            </a:r>
            <a:r>
              <a:rPr sz="3000" b="0" spc="-20" dirty="0">
                <a:latin typeface="Calibri Light"/>
                <a:cs typeface="Calibri Light"/>
              </a:rPr>
              <a:t>fördern </a:t>
            </a:r>
            <a:r>
              <a:rPr sz="3000" b="0" dirty="0">
                <a:latin typeface="Calibri Light"/>
                <a:cs typeface="Calibri Light"/>
              </a:rPr>
              <a:t>– </a:t>
            </a:r>
            <a:r>
              <a:rPr sz="3000" b="0" spc="-5" dirty="0">
                <a:latin typeface="Calibri Light"/>
                <a:cs typeface="Calibri Light"/>
              </a:rPr>
              <a:t>gemeinsam</a:t>
            </a:r>
            <a:r>
              <a:rPr sz="3000" b="0" spc="-60" dirty="0">
                <a:latin typeface="Calibri Light"/>
                <a:cs typeface="Calibri Light"/>
              </a:rPr>
              <a:t> </a:t>
            </a:r>
            <a:r>
              <a:rPr sz="3000" b="0" dirty="0">
                <a:latin typeface="Calibri Light"/>
                <a:cs typeface="Calibri Light"/>
              </a:rPr>
              <a:t>lernen</a:t>
            </a:r>
            <a:endParaRPr sz="3000" dirty="0">
              <a:latin typeface="Calibri Light"/>
              <a:cs typeface="Calibri Light"/>
            </a:endParaRPr>
          </a:p>
        </p:txBody>
      </p:sp>
      <p:sp>
        <p:nvSpPr>
          <p:cNvPr id="12" name="object 10"/>
          <p:cNvSpPr txBox="1"/>
          <p:nvPr/>
        </p:nvSpPr>
        <p:spPr>
          <a:xfrm>
            <a:off x="7975600" y="736600"/>
            <a:ext cx="6402401" cy="432491"/>
          </a:xfrm>
          <a:prstGeom prst="rect">
            <a:avLst/>
          </a:prstGeom>
        </p:spPr>
        <p:txBody>
          <a:bodyPr vert="horz" wrap="square" lIns="0" tIns="0" rIns="0" bIns="0" rtlCol="0">
            <a:spAutoFit/>
          </a:bodyPr>
          <a:lstStyle/>
          <a:p>
            <a:pPr marL="12700">
              <a:lnSpc>
                <a:spcPts val="3329"/>
              </a:lnSpc>
            </a:pPr>
            <a:r>
              <a:rPr lang="de-DE" sz="3400" b="0" spc="345" dirty="0">
                <a:solidFill>
                  <a:srgbClr val="B7274C"/>
                </a:solidFill>
                <a:latin typeface="Calibri Light"/>
                <a:cs typeface="Calibri Light"/>
              </a:rPr>
              <a:t>INDIVIDUELLE FÖRDERUNG</a:t>
            </a:r>
            <a:endParaRPr sz="3400" dirty="0">
              <a:latin typeface="Calibri Light"/>
              <a:cs typeface="Calibri Ligh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bject 2"/>
          <p:cNvSpPr>
            <a:spLocks/>
          </p:cNvSpPr>
          <p:nvPr/>
        </p:nvSpPr>
        <p:spPr bwMode="auto">
          <a:xfrm>
            <a:off x="1346200" y="9450388"/>
            <a:ext cx="241300" cy="239712"/>
          </a:xfrm>
          <a:custGeom>
            <a:avLst/>
            <a:gdLst>
              <a:gd name="T0" fmla="*/ 120446 w 240665"/>
              <a:gd name="T1" fmla="*/ 0 h 240665"/>
              <a:gd name="T2" fmla="*/ 73563 w 240665"/>
              <a:gd name="T3" fmla="*/ 9403 h 240665"/>
              <a:gd name="T4" fmla="*/ 35278 w 240665"/>
              <a:gd name="T5" fmla="*/ 35046 h 240665"/>
              <a:gd name="T6" fmla="*/ 9465 w 240665"/>
              <a:gd name="T7" fmla="*/ 73078 h 240665"/>
              <a:gd name="T8" fmla="*/ 0 w 240665"/>
              <a:gd name="T9" fmla="*/ 119653 h 240665"/>
              <a:gd name="T10" fmla="*/ 9465 w 240665"/>
              <a:gd name="T11" fmla="*/ 166227 h 240665"/>
              <a:gd name="T12" fmla="*/ 35278 w 240665"/>
              <a:gd name="T13" fmla="*/ 204261 h 240665"/>
              <a:gd name="T14" fmla="*/ 73563 w 240665"/>
              <a:gd name="T15" fmla="*/ 229904 h 240665"/>
              <a:gd name="T16" fmla="*/ 120446 w 240665"/>
              <a:gd name="T17" fmla="*/ 239307 h 240665"/>
              <a:gd name="T18" fmla="*/ 167328 w 240665"/>
              <a:gd name="T19" fmla="*/ 229904 h 240665"/>
              <a:gd name="T20" fmla="*/ 205614 w 240665"/>
              <a:gd name="T21" fmla="*/ 204261 h 240665"/>
              <a:gd name="T22" fmla="*/ 231427 w 240665"/>
              <a:gd name="T23" fmla="*/ 166227 h 240665"/>
              <a:gd name="T24" fmla="*/ 240892 w 240665"/>
              <a:gd name="T25" fmla="*/ 119653 h 240665"/>
              <a:gd name="T26" fmla="*/ 231427 w 240665"/>
              <a:gd name="T27" fmla="*/ 73078 h 240665"/>
              <a:gd name="T28" fmla="*/ 205614 w 240665"/>
              <a:gd name="T29" fmla="*/ 35046 h 240665"/>
              <a:gd name="T30" fmla="*/ 167328 w 240665"/>
              <a:gd name="T31" fmla="*/ 9403 h 240665"/>
              <a:gd name="T32" fmla="*/ 120446 w 240665"/>
              <a:gd name="T33" fmla="*/ 0 h 2406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1E3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DE"/>
          </a:p>
        </p:txBody>
      </p:sp>
      <p:sp>
        <p:nvSpPr>
          <p:cNvPr id="9219" name="object 3"/>
          <p:cNvSpPr>
            <a:spLocks/>
          </p:cNvSpPr>
          <p:nvPr/>
        </p:nvSpPr>
        <p:spPr bwMode="auto">
          <a:xfrm>
            <a:off x="1397000" y="9502775"/>
            <a:ext cx="130175" cy="134938"/>
          </a:xfrm>
          <a:custGeom>
            <a:avLst/>
            <a:gdLst>
              <a:gd name="T0" fmla="*/ 130027 w 128905"/>
              <a:gd name="T1" fmla="*/ 0 h 135890"/>
              <a:gd name="T2" fmla="*/ 38879 w 128905"/>
              <a:gd name="T3" fmla="*/ 21488 h 135890"/>
              <a:gd name="T4" fmla="*/ 70416 w 128905"/>
              <a:gd name="T5" fmla="*/ 40292 h 135890"/>
              <a:gd name="T6" fmla="*/ 40867 w 128905"/>
              <a:gd name="T7" fmla="*/ 58868 h 135890"/>
              <a:gd name="T8" fmla="*/ 7901 w 128905"/>
              <a:gd name="T9" fmla="*/ 89940 h 135890"/>
              <a:gd name="T10" fmla="*/ 0 w 128905"/>
              <a:gd name="T11" fmla="*/ 119372 h 135890"/>
              <a:gd name="T12" fmla="*/ 5174 w 128905"/>
              <a:gd name="T13" fmla="*/ 129742 h 135890"/>
              <a:gd name="T14" fmla="*/ 15892 w 128905"/>
              <a:gd name="T15" fmla="*/ 134465 h 135890"/>
              <a:gd name="T16" fmla="*/ 29940 w 128905"/>
              <a:gd name="T17" fmla="*/ 132931 h 135890"/>
              <a:gd name="T18" fmla="*/ 65879 w 128905"/>
              <a:gd name="T19" fmla="*/ 107665 h 135890"/>
              <a:gd name="T20" fmla="*/ 76881 w 128905"/>
              <a:gd name="T21" fmla="*/ 90307 h 135890"/>
              <a:gd name="T22" fmla="*/ 93719 w 128905"/>
              <a:gd name="T23" fmla="*/ 62286 h 135890"/>
              <a:gd name="T24" fmla="*/ 117148 w 128905"/>
              <a:gd name="T25" fmla="*/ 62286 h 135890"/>
              <a:gd name="T26" fmla="*/ 130027 w 128905"/>
              <a:gd name="T27" fmla="*/ 0 h 135890"/>
              <a:gd name="T28" fmla="*/ 117148 w 128905"/>
              <a:gd name="T29" fmla="*/ 62286 h 135890"/>
              <a:gd name="T30" fmla="*/ 93719 w 128905"/>
              <a:gd name="T31" fmla="*/ 62286 h 135890"/>
              <a:gd name="T32" fmla="*/ 111353 w 128905"/>
              <a:gd name="T33" fmla="*/ 90307 h 135890"/>
              <a:gd name="T34" fmla="*/ 117148 w 128905"/>
              <a:gd name="T35" fmla="*/ 62286 h 135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DE"/>
          </a:p>
        </p:txBody>
      </p:sp>
      <p:sp>
        <p:nvSpPr>
          <p:cNvPr id="9220" name="object 4"/>
          <p:cNvSpPr>
            <a:spLocks/>
          </p:cNvSpPr>
          <p:nvPr/>
        </p:nvSpPr>
        <p:spPr bwMode="auto">
          <a:xfrm>
            <a:off x="0" y="0"/>
            <a:ext cx="6737350" cy="1035050"/>
          </a:xfrm>
          <a:custGeom>
            <a:avLst/>
            <a:gdLst>
              <a:gd name="T0" fmla="*/ 6401777 w 6737350"/>
              <a:gd name="T1" fmla="*/ 0 h 1035050"/>
              <a:gd name="T2" fmla="*/ 0 w 6737350"/>
              <a:gd name="T3" fmla="*/ 0 h 1035050"/>
              <a:gd name="T4" fmla="*/ 0 w 6737350"/>
              <a:gd name="T5" fmla="*/ 1034491 h 1035050"/>
              <a:gd name="T6" fmla="*/ 5562727 w 6737350"/>
              <a:gd name="T7" fmla="*/ 1033691 h 1035050"/>
              <a:gd name="T8" fmla="*/ 6737083 w 6737350"/>
              <a:gd name="T9" fmla="*/ 2349 h 1035050"/>
              <a:gd name="T10" fmla="*/ 6401777 w 6737350"/>
              <a:gd name="T11" fmla="*/ 0 h 10350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37350" h="1035050">
                <a:moveTo>
                  <a:pt x="6401777" y="0"/>
                </a:moveTo>
                <a:lnTo>
                  <a:pt x="0" y="0"/>
                </a:lnTo>
                <a:lnTo>
                  <a:pt x="0" y="1034491"/>
                </a:lnTo>
                <a:lnTo>
                  <a:pt x="5562727" y="1033691"/>
                </a:lnTo>
                <a:lnTo>
                  <a:pt x="6737083" y="2349"/>
                </a:lnTo>
                <a:lnTo>
                  <a:pt x="6401777" y="0"/>
                </a:lnTo>
                <a:close/>
              </a:path>
            </a:pathLst>
          </a:custGeom>
          <a:solidFill>
            <a:srgbClr val="217A2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DE"/>
          </a:p>
        </p:txBody>
      </p:sp>
      <p:sp>
        <p:nvSpPr>
          <p:cNvPr id="5" name="object 5"/>
          <p:cNvSpPr txBox="1"/>
          <p:nvPr/>
        </p:nvSpPr>
        <p:spPr>
          <a:xfrm>
            <a:off x="2673350" y="3651250"/>
            <a:ext cx="2427288" cy="317500"/>
          </a:xfrm>
          <a:prstGeom prst="rect">
            <a:avLst/>
          </a:prstGeom>
        </p:spPr>
        <p:txBody>
          <a:bodyPr lIns="0" tIns="0" rIns="0" bIns="0">
            <a:spAutoFit/>
          </a:bodyPr>
          <a:lstStyle/>
          <a:p>
            <a:pPr marL="12700" fontAlgn="auto">
              <a:spcBef>
                <a:spcPts val="0"/>
              </a:spcBef>
              <a:spcAft>
                <a:spcPts val="0"/>
              </a:spcAft>
              <a:defRPr/>
            </a:pPr>
            <a:r>
              <a:rPr sz="2000" spc="-10" dirty="0">
                <a:latin typeface="Calibri"/>
                <a:cs typeface="Calibri"/>
              </a:rPr>
              <a:t>Platz </a:t>
            </a:r>
            <a:r>
              <a:rPr sz="2000" spc="-35" dirty="0">
                <a:latin typeface="Calibri"/>
                <a:cs typeface="Calibri"/>
              </a:rPr>
              <a:t>für </a:t>
            </a:r>
            <a:r>
              <a:rPr lang="de-DE" sz="2000" spc="-45" dirty="0" smtClean="0">
                <a:latin typeface="Calibri"/>
                <a:cs typeface="Calibri"/>
              </a:rPr>
              <a:t>eigene</a:t>
            </a:r>
            <a:r>
              <a:rPr lang="de-DE" sz="2000" spc="-75" dirty="0" smtClean="0">
                <a:latin typeface="Calibri"/>
                <a:cs typeface="Calibri"/>
              </a:rPr>
              <a:t> </a:t>
            </a:r>
            <a:r>
              <a:rPr lang="de-DE" sz="2000" spc="30" dirty="0" smtClean="0">
                <a:latin typeface="Calibri"/>
                <a:cs typeface="Calibri"/>
              </a:rPr>
              <a:t>Notizen</a:t>
            </a:r>
            <a:endParaRPr lang="de-DE" sz="2000" dirty="0">
              <a:latin typeface="Calibri"/>
              <a:cs typeface="Calibri"/>
            </a:endParaRPr>
          </a:p>
        </p:txBody>
      </p:sp>
      <p:sp>
        <p:nvSpPr>
          <p:cNvPr id="8" name="object 8"/>
          <p:cNvSpPr txBox="1"/>
          <p:nvPr/>
        </p:nvSpPr>
        <p:spPr>
          <a:xfrm>
            <a:off x="9142413" y="9391650"/>
            <a:ext cx="5907087" cy="406400"/>
          </a:xfrm>
          <a:prstGeom prst="rect">
            <a:avLst/>
          </a:prstGeom>
        </p:spPr>
        <p:txBody>
          <a:bodyPr lIns="0" tIns="0" rIns="0" bIns="0">
            <a:spAutoFit/>
          </a:bodyPr>
          <a:lstStyle/>
          <a:p>
            <a:pPr marL="12700" fontAlgn="auto">
              <a:lnSpc>
                <a:spcPts val="3095"/>
              </a:lnSpc>
              <a:spcBef>
                <a:spcPts val="0"/>
              </a:spcBef>
              <a:spcAft>
                <a:spcPts val="0"/>
              </a:spcAft>
              <a:defRPr/>
            </a:pPr>
            <a:r>
              <a:rPr sz="3000" spc="-25" dirty="0">
                <a:latin typeface="Calibri"/>
                <a:cs typeface="Calibri"/>
              </a:rPr>
              <a:t>individuell </a:t>
            </a:r>
            <a:r>
              <a:rPr sz="3000" spc="-70" dirty="0">
                <a:latin typeface="Calibri"/>
                <a:cs typeface="Calibri"/>
              </a:rPr>
              <a:t>fördern </a:t>
            </a:r>
            <a:r>
              <a:rPr sz="3000" spc="-145" dirty="0">
                <a:latin typeface="Calibri"/>
                <a:cs typeface="Calibri"/>
              </a:rPr>
              <a:t>– </a:t>
            </a:r>
            <a:r>
              <a:rPr sz="3000" spc="-40" dirty="0">
                <a:latin typeface="Calibri"/>
                <a:cs typeface="Calibri"/>
              </a:rPr>
              <a:t>gemeinsam</a:t>
            </a:r>
            <a:r>
              <a:rPr sz="3000" spc="120" dirty="0">
                <a:latin typeface="Calibri"/>
                <a:cs typeface="Calibri"/>
              </a:rPr>
              <a:t> </a:t>
            </a:r>
            <a:r>
              <a:rPr sz="3000" spc="-65" dirty="0">
                <a:latin typeface="Calibri"/>
                <a:cs typeface="Calibri"/>
              </a:rPr>
              <a:t>lernen</a:t>
            </a:r>
            <a:endParaRPr sz="3000">
              <a:latin typeface="Calibri"/>
              <a:cs typeface="Calibri"/>
            </a:endParaRPr>
          </a:p>
        </p:txBody>
      </p:sp>
      <p:sp>
        <p:nvSpPr>
          <p:cNvPr id="6" name="object 6"/>
          <p:cNvSpPr txBox="1"/>
          <p:nvPr/>
        </p:nvSpPr>
        <p:spPr>
          <a:xfrm>
            <a:off x="14808200" y="644525"/>
            <a:ext cx="177800" cy="349250"/>
          </a:xfrm>
          <a:prstGeom prst="rect">
            <a:avLst/>
          </a:prstGeom>
        </p:spPr>
        <p:txBody>
          <a:bodyPr lIns="0" tIns="0" rIns="0" bIns="0">
            <a:spAutoFit/>
          </a:bodyPr>
          <a:lstStyle/>
          <a:p>
            <a:pPr marL="12700" fontAlgn="auto">
              <a:spcBef>
                <a:spcPts val="0"/>
              </a:spcBef>
              <a:spcAft>
                <a:spcPts val="0"/>
              </a:spcAft>
              <a:defRPr/>
            </a:pPr>
            <a:r>
              <a:rPr sz="2200" spc="80" dirty="0">
                <a:latin typeface="Calibri"/>
                <a:cs typeface="Calibri"/>
              </a:rPr>
              <a:t>6</a:t>
            </a:r>
            <a:endParaRPr sz="2200">
              <a:latin typeface="Calibri"/>
              <a:cs typeface="Calibri"/>
            </a:endParaRPr>
          </a:p>
        </p:txBody>
      </p:sp>
      <p:sp>
        <p:nvSpPr>
          <p:cNvPr id="9" name="object 7"/>
          <p:cNvSpPr txBox="1"/>
          <p:nvPr/>
        </p:nvSpPr>
        <p:spPr>
          <a:xfrm>
            <a:off x="1649398" y="9334500"/>
            <a:ext cx="6554801" cy="423193"/>
          </a:xfrm>
          <a:prstGeom prst="rect">
            <a:avLst/>
          </a:prstGeom>
        </p:spPr>
        <p:txBody>
          <a:bodyPr vert="horz" wrap="square" lIns="0" tIns="0" rIns="0" bIns="0" rtlCol="0">
            <a:spAutoFit/>
          </a:bodyPr>
          <a:lstStyle/>
          <a:p>
            <a:pPr marL="12700">
              <a:lnSpc>
                <a:spcPts val="3329"/>
              </a:lnSpc>
            </a:pPr>
            <a:r>
              <a:rPr lang="de-DE" sz="3400" b="0" spc="345" dirty="0">
                <a:solidFill>
                  <a:srgbClr val="B7274C"/>
                </a:solidFill>
                <a:latin typeface="Calibri Light"/>
                <a:cs typeface="Calibri Light"/>
              </a:rPr>
              <a:t>INDIVIDUELLE FÖRDERUNG</a:t>
            </a:r>
            <a:endParaRPr lang="de-DE" sz="3400" dirty="0">
              <a:latin typeface="Calibri Light"/>
              <a:cs typeface="Calibri Light"/>
            </a:endParaRPr>
          </a:p>
        </p:txBody>
      </p:sp>
    </p:spTree>
    <p:extLst>
      <p:ext uri="{BB962C8B-B14F-4D97-AF65-F5344CB8AC3E}">
        <p14:creationId xmlns:p14="http://schemas.microsoft.com/office/powerpoint/2010/main" val="422441543"/>
      </p:ext>
    </p:extLst>
  </p:cSld>
  <p:clrMapOvr>
    <a:masterClrMapping/>
  </p:clrMapOvr>
  <p:transition>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6727825" cy="1030605"/>
          </a:xfrm>
          <a:custGeom>
            <a:avLst/>
            <a:gdLst/>
            <a:ahLst/>
            <a:cxnLst/>
            <a:rect l="l" t="t" r="r" b="b"/>
            <a:pathLst>
              <a:path w="6727825" h="1030605">
                <a:moveTo>
                  <a:pt x="6727583" y="0"/>
                </a:moveTo>
                <a:lnTo>
                  <a:pt x="0" y="0"/>
                </a:lnTo>
                <a:lnTo>
                  <a:pt x="0" y="1030300"/>
                </a:lnTo>
                <a:lnTo>
                  <a:pt x="5555322" y="1029500"/>
                </a:lnTo>
                <a:lnTo>
                  <a:pt x="6727583" y="0"/>
                </a:lnTo>
                <a:close/>
              </a:path>
            </a:pathLst>
          </a:custGeom>
          <a:solidFill>
            <a:srgbClr val="187D36"/>
          </a:solidFill>
        </p:spPr>
        <p:txBody>
          <a:bodyPr wrap="square" lIns="0" tIns="0" rIns="0" bIns="0" rtlCol="0"/>
          <a:lstStyle/>
          <a:p>
            <a:endParaRPr/>
          </a:p>
        </p:txBody>
      </p:sp>
      <p:sp>
        <p:nvSpPr>
          <p:cNvPr id="4" name="object 4"/>
          <p:cNvSpPr/>
          <p:nvPr/>
        </p:nvSpPr>
        <p:spPr>
          <a:xfrm>
            <a:off x="1295400" y="9438741"/>
            <a:ext cx="240665" cy="240665"/>
          </a:xfrm>
          <a:custGeom>
            <a:avLst/>
            <a:gdLst/>
            <a:ahLst/>
            <a:cxnLst/>
            <a:rect l="l" t="t"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274C"/>
          </a:solidFill>
        </p:spPr>
        <p:txBody>
          <a:bodyPr wrap="square" lIns="0" tIns="0" rIns="0" bIns="0" rtlCol="0"/>
          <a:lstStyle/>
          <a:p>
            <a:endParaRPr/>
          </a:p>
        </p:txBody>
      </p:sp>
      <p:sp>
        <p:nvSpPr>
          <p:cNvPr id="5" name="object 5"/>
          <p:cNvSpPr/>
          <p:nvPr/>
        </p:nvSpPr>
        <p:spPr>
          <a:xfrm>
            <a:off x="1346968" y="9491071"/>
            <a:ext cx="128905" cy="135890"/>
          </a:xfrm>
          <a:custGeom>
            <a:avLst/>
            <a:gdLst/>
            <a:ahLst/>
            <a:cxnLst/>
            <a:rect l="l" t="t"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p:spPr>
        <p:txBody>
          <a:bodyPr wrap="square" lIns="0" tIns="0" rIns="0" bIns="0" rtlCol="0"/>
          <a:lstStyle/>
          <a:p>
            <a:endParaRPr/>
          </a:p>
        </p:txBody>
      </p:sp>
      <p:sp>
        <p:nvSpPr>
          <p:cNvPr id="6" name="object 6"/>
          <p:cNvSpPr/>
          <p:nvPr/>
        </p:nvSpPr>
        <p:spPr>
          <a:xfrm>
            <a:off x="12416611" y="1065695"/>
            <a:ext cx="2569387" cy="366250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2416611" y="4804143"/>
            <a:ext cx="2569387" cy="3589667"/>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9853980" y="1058672"/>
            <a:ext cx="2495003" cy="3671112"/>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9853980" y="4804143"/>
            <a:ext cx="2495003" cy="3590556"/>
          </a:xfrm>
          <a:prstGeom prst="rect">
            <a:avLst/>
          </a:prstGeom>
          <a:blipFill>
            <a:blip r:embed="rId6" cstate="print"/>
            <a:stretch>
              <a:fillRect/>
            </a:stretch>
          </a:blipFill>
        </p:spPr>
        <p:txBody>
          <a:bodyPr wrap="square" lIns="0" tIns="0" rIns="0" bIns="0" rtlCol="0"/>
          <a:lstStyle/>
          <a:p>
            <a:endParaRPr/>
          </a:p>
        </p:txBody>
      </p:sp>
      <p:grpSp>
        <p:nvGrpSpPr>
          <p:cNvPr id="16" name="Gruppieren 15"/>
          <p:cNvGrpSpPr/>
          <p:nvPr/>
        </p:nvGrpSpPr>
        <p:grpSpPr>
          <a:xfrm>
            <a:off x="994052" y="1759337"/>
            <a:ext cx="8581748" cy="5606663"/>
            <a:chOff x="990600" y="2979699"/>
            <a:chExt cx="4992370" cy="4141133"/>
          </a:xfrm>
        </p:grpSpPr>
        <p:sp>
          <p:nvSpPr>
            <p:cNvPr id="2" name="object 2"/>
            <p:cNvSpPr txBox="1"/>
            <p:nvPr/>
          </p:nvSpPr>
          <p:spPr>
            <a:xfrm>
              <a:off x="1257300" y="2979699"/>
              <a:ext cx="4725670" cy="4141133"/>
            </a:xfrm>
            <a:prstGeom prst="rect">
              <a:avLst/>
            </a:prstGeom>
          </p:spPr>
          <p:txBody>
            <a:bodyPr vert="horz" wrap="square" lIns="0" tIns="0" rIns="0" bIns="0" rtlCol="0">
              <a:spAutoFit/>
            </a:bodyPr>
            <a:lstStyle/>
            <a:p>
              <a:pPr marL="12700">
                <a:lnSpc>
                  <a:spcPct val="100000"/>
                </a:lnSpc>
              </a:pPr>
              <a:r>
                <a:rPr sz="3200" b="1" spc="-10" dirty="0">
                  <a:solidFill>
                    <a:srgbClr val="B7274C"/>
                  </a:solidFill>
                  <a:latin typeface="Calibri"/>
                  <a:cs typeface="Calibri"/>
                </a:rPr>
                <a:t>Hilfe </a:t>
              </a:r>
              <a:r>
                <a:rPr sz="3200" b="1" dirty="0">
                  <a:solidFill>
                    <a:srgbClr val="B7274C"/>
                  </a:solidFill>
                  <a:latin typeface="Calibri"/>
                  <a:cs typeface="Calibri"/>
                </a:rPr>
                <a:t>beim </a:t>
              </a:r>
              <a:r>
                <a:rPr sz="3200" b="1" spc="-10" dirty="0">
                  <a:solidFill>
                    <a:srgbClr val="B7274C"/>
                  </a:solidFill>
                  <a:latin typeface="Calibri"/>
                  <a:cs typeface="Calibri"/>
                </a:rPr>
                <a:t>Einstieg </a:t>
              </a:r>
              <a:r>
                <a:rPr sz="3200" b="1" dirty="0">
                  <a:solidFill>
                    <a:srgbClr val="B7274C"/>
                  </a:solidFill>
                  <a:latin typeface="Calibri"/>
                  <a:cs typeface="Calibri"/>
                </a:rPr>
                <a:t>ins</a:t>
              </a:r>
              <a:r>
                <a:rPr sz="3200" b="1" spc="-30" dirty="0">
                  <a:solidFill>
                    <a:srgbClr val="B7274C"/>
                  </a:solidFill>
                  <a:latin typeface="Calibri"/>
                  <a:cs typeface="Calibri"/>
                </a:rPr>
                <a:t> </a:t>
              </a:r>
              <a:r>
                <a:rPr sz="3200" b="1" spc="-5" dirty="0">
                  <a:solidFill>
                    <a:srgbClr val="B7274C"/>
                  </a:solidFill>
                  <a:latin typeface="Calibri"/>
                  <a:cs typeface="Calibri"/>
                </a:rPr>
                <a:t>Berufsleben</a:t>
              </a:r>
              <a:endParaRPr sz="3200" dirty="0">
                <a:latin typeface="Calibri"/>
                <a:cs typeface="Calibri"/>
              </a:endParaRPr>
            </a:p>
            <a:p>
              <a:pPr marL="12700" marR="114935">
                <a:lnSpc>
                  <a:spcPct val="100000"/>
                </a:lnSpc>
                <a:spcBef>
                  <a:spcPts val="1120"/>
                </a:spcBef>
              </a:pPr>
              <a:r>
                <a:rPr sz="2800" b="0" dirty="0">
                  <a:latin typeface="Calibri Light"/>
                  <a:cs typeface="Calibri Light"/>
                </a:rPr>
                <a:t>Zur </a:t>
              </a:r>
              <a:r>
                <a:rPr sz="2800" b="0" spc="-10" dirty="0">
                  <a:latin typeface="Calibri Light"/>
                  <a:cs typeface="Calibri Light"/>
                </a:rPr>
                <a:t>Auswahl stehen </a:t>
              </a:r>
              <a:r>
                <a:rPr sz="2800" b="0" spc="-5" dirty="0">
                  <a:latin typeface="Calibri Light"/>
                  <a:cs typeface="Calibri Light"/>
                </a:rPr>
                <a:t>Hauswirtschaft </a:t>
              </a:r>
              <a:r>
                <a:rPr sz="2800" b="0" dirty="0">
                  <a:latin typeface="Calibri Light"/>
                  <a:cs typeface="Calibri Light"/>
                </a:rPr>
                <a:t>und  </a:t>
              </a:r>
              <a:r>
                <a:rPr sz="2800" b="0" spc="-5" dirty="0">
                  <a:latin typeface="Calibri Light"/>
                  <a:cs typeface="Calibri Light"/>
                </a:rPr>
                <a:t>Sozialwesen </a:t>
              </a:r>
              <a:r>
                <a:rPr sz="2800" b="0" dirty="0">
                  <a:latin typeface="Calibri Light"/>
                  <a:cs typeface="Calibri Light"/>
                </a:rPr>
                <a:t>(HuS), </a:t>
              </a:r>
              <a:r>
                <a:rPr sz="2800" b="0" spc="-30" dirty="0">
                  <a:latin typeface="Calibri Light"/>
                  <a:cs typeface="Calibri Light"/>
                </a:rPr>
                <a:t>Technik </a:t>
              </a:r>
              <a:r>
                <a:rPr sz="2800" b="0" dirty="0">
                  <a:latin typeface="Calibri Light"/>
                  <a:cs typeface="Calibri Light"/>
                </a:rPr>
                <a:t>und </a:t>
              </a:r>
              <a:r>
                <a:rPr lang="de-DE" sz="2800" b="0" spc="-5" dirty="0" smtClean="0">
                  <a:latin typeface="Calibri Light"/>
                  <a:cs typeface="Calibri Light"/>
                </a:rPr>
                <a:t>Naturwissen</a:t>
              </a:r>
              <a:r>
                <a:rPr lang="de-DE" sz="2800" b="0" spc="-10" dirty="0" smtClean="0">
                  <a:latin typeface="Calibri Light"/>
                  <a:cs typeface="Calibri Light"/>
                </a:rPr>
                <a:t>schaft</a:t>
              </a:r>
              <a:r>
                <a:rPr sz="2800" b="0" spc="-10" dirty="0" smtClean="0">
                  <a:latin typeface="Calibri Light"/>
                  <a:cs typeface="Calibri Light"/>
                </a:rPr>
                <a:t> </a:t>
              </a:r>
              <a:r>
                <a:rPr sz="2800" b="0" spc="-25" dirty="0">
                  <a:latin typeface="Calibri Light"/>
                  <a:cs typeface="Calibri Light"/>
                </a:rPr>
                <a:t>(TuN), </a:t>
              </a:r>
              <a:r>
                <a:rPr sz="2800" b="0" spc="-10" dirty="0">
                  <a:latin typeface="Calibri Light"/>
                  <a:cs typeface="Calibri Light"/>
                </a:rPr>
                <a:t>Wirtschaft </a:t>
              </a:r>
              <a:r>
                <a:rPr sz="2800" b="0" dirty="0">
                  <a:latin typeface="Calibri Light"/>
                  <a:cs typeface="Calibri Light"/>
                </a:rPr>
                <a:t>und </a:t>
              </a:r>
              <a:r>
                <a:rPr sz="2800" b="0" spc="-15" dirty="0">
                  <a:latin typeface="Calibri Light"/>
                  <a:cs typeface="Calibri Light"/>
                </a:rPr>
                <a:t>Verwaltung  (WuV) </a:t>
              </a:r>
              <a:r>
                <a:rPr sz="2800" b="0" dirty="0">
                  <a:latin typeface="Calibri Light"/>
                  <a:cs typeface="Calibri Light"/>
                </a:rPr>
                <a:t>und</a:t>
              </a:r>
              <a:r>
                <a:rPr sz="2800" b="0" spc="-55" dirty="0">
                  <a:latin typeface="Calibri Light"/>
                  <a:cs typeface="Calibri Light"/>
                </a:rPr>
                <a:t> </a:t>
              </a:r>
              <a:r>
                <a:rPr sz="2800" b="0" spc="-10" dirty="0">
                  <a:latin typeface="Calibri Light"/>
                  <a:cs typeface="Calibri Light"/>
                </a:rPr>
                <a:t>Französisch.</a:t>
              </a:r>
              <a:endParaRPr sz="2800" dirty="0">
                <a:latin typeface="Calibri Light"/>
                <a:cs typeface="Calibri Light"/>
              </a:endParaRPr>
            </a:p>
            <a:p>
              <a:pPr marL="12700">
                <a:lnSpc>
                  <a:spcPct val="100000"/>
                </a:lnSpc>
                <a:spcBef>
                  <a:spcPts val="1200"/>
                </a:spcBef>
              </a:pPr>
              <a:r>
                <a:rPr lang="de-DE" sz="2800" b="0" dirty="0" smtClean="0">
                  <a:latin typeface="Calibri Light"/>
                  <a:cs typeface="Calibri Light"/>
                </a:rPr>
                <a:t> </a:t>
              </a:r>
              <a:endParaRPr sz="2800" dirty="0">
                <a:latin typeface="Times New Roman"/>
                <a:cs typeface="Times New Roman"/>
              </a:endParaRPr>
            </a:p>
            <a:p>
              <a:pPr>
                <a:lnSpc>
                  <a:spcPct val="100000"/>
                </a:lnSpc>
              </a:pPr>
              <a:endParaRPr sz="2800" dirty="0">
                <a:latin typeface="Times New Roman"/>
                <a:cs typeface="Times New Roman"/>
              </a:endParaRPr>
            </a:p>
            <a:p>
              <a:pPr marL="25400">
                <a:lnSpc>
                  <a:spcPct val="100000"/>
                </a:lnSpc>
                <a:spcBef>
                  <a:spcPts val="1235"/>
                </a:spcBef>
              </a:pPr>
              <a:r>
                <a:rPr sz="3200" b="1" spc="-25" dirty="0">
                  <a:solidFill>
                    <a:srgbClr val="B7274C"/>
                  </a:solidFill>
                  <a:latin typeface="Calibri"/>
                  <a:cs typeface="Calibri"/>
                </a:rPr>
                <a:t>Weitere </a:t>
              </a:r>
              <a:r>
                <a:rPr sz="3200" b="1" spc="-10" dirty="0">
                  <a:solidFill>
                    <a:srgbClr val="B7274C"/>
                  </a:solidFill>
                  <a:latin typeface="Calibri"/>
                  <a:cs typeface="Calibri"/>
                </a:rPr>
                <a:t>Angebote </a:t>
              </a:r>
              <a:r>
                <a:rPr sz="3200" b="1" spc="-5" dirty="0">
                  <a:solidFill>
                    <a:srgbClr val="B7274C"/>
                  </a:solidFill>
                  <a:latin typeface="Calibri"/>
                  <a:cs typeface="Calibri"/>
                </a:rPr>
                <a:t>der</a:t>
              </a:r>
              <a:r>
                <a:rPr sz="3200" b="1" spc="-20" dirty="0">
                  <a:solidFill>
                    <a:srgbClr val="B7274C"/>
                  </a:solidFill>
                  <a:latin typeface="Calibri"/>
                  <a:cs typeface="Calibri"/>
                </a:rPr>
                <a:t> </a:t>
              </a:r>
              <a:r>
                <a:rPr sz="3200" b="1" dirty="0">
                  <a:solidFill>
                    <a:srgbClr val="B7274C"/>
                  </a:solidFill>
                  <a:latin typeface="Calibri"/>
                  <a:cs typeface="Calibri"/>
                </a:rPr>
                <a:t>Schulen</a:t>
              </a:r>
              <a:endParaRPr sz="3200" dirty="0">
                <a:latin typeface="Calibri"/>
                <a:cs typeface="Calibri"/>
              </a:endParaRPr>
            </a:p>
            <a:p>
              <a:pPr marL="25400" marR="5080">
                <a:lnSpc>
                  <a:spcPct val="100000"/>
                </a:lnSpc>
                <a:spcBef>
                  <a:spcPts val="1120"/>
                </a:spcBef>
              </a:pPr>
              <a:r>
                <a:rPr sz="2800" b="0" spc="-10" dirty="0">
                  <a:latin typeface="Calibri Light"/>
                  <a:cs typeface="Calibri Light"/>
                </a:rPr>
                <a:t>Jede</a:t>
              </a:r>
              <a:r>
                <a:rPr sz="2800" b="0" spc="-135" dirty="0">
                  <a:latin typeface="Calibri Light"/>
                  <a:cs typeface="Calibri Light"/>
                </a:rPr>
                <a:t> </a:t>
              </a:r>
              <a:r>
                <a:rPr sz="2800" b="0" spc="-10" dirty="0">
                  <a:latin typeface="Calibri Light"/>
                  <a:cs typeface="Calibri Light"/>
                </a:rPr>
                <a:t>Schule</a:t>
              </a:r>
              <a:r>
                <a:rPr sz="2800" b="0" spc="-135" dirty="0">
                  <a:latin typeface="Calibri Light"/>
                  <a:cs typeface="Calibri Light"/>
                </a:rPr>
                <a:t> </a:t>
              </a:r>
              <a:r>
                <a:rPr sz="2800" b="0" spc="-15" dirty="0">
                  <a:latin typeface="Calibri Light"/>
                  <a:cs typeface="Calibri Light"/>
                </a:rPr>
                <a:t>hat</a:t>
              </a:r>
              <a:r>
                <a:rPr sz="2800" b="0" spc="-140" dirty="0">
                  <a:latin typeface="Calibri Light"/>
                  <a:cs typeface="Calibri Light"/>
                </a:rPr>
                <a:t> </a:t>
              </a:r>
              <a:r>
                <a:rPr sz="2800" b="0" spc="-10" dirty="0">
                  <a:latin typeface="Calibri Light"/>
                  <a:cs typeface="Calibri Light"/>
                </a:rPr>
                <a:t>die</a:t>
              </a:r>
              <a:r>
                <a:rPr sz="2800" b="0" spc="-135" dirty="0">
                  <a:latin typeface="Calibri Light"/>
                  <a:cs typeface="Calibri Light"/>
                </a:rPr>
                <a:t> </a:t>
              </a:r>
              <a:r>
                <a:rPr sz="2800" b="0" spc="-15" dirty="0">
                  <a:latin typeface="Calibri Light"/>
                  <a:cs typeface="Calibri Light"/>
                </a:rPr>
                <a:t>Möglichkeit,</a:t>
              </a:r>
              <a:r>
                <a:rPr sz="2800" b="0" spc="-140" dirty="0">
                  <a:latin typeface="Calibri Light"/>
                  <a:cs typeface="Calibri Light"/>
                </a:rPr>
                <a:t> </a:t>
              </a:r>
              <a:r>
                <a:rPr sz="2800" b="0" spc="-20" dirty="0">
                  <a:latin typeface="Calibri Light"/>
                  <a:cs typeface="Calibri Light"/>
                </a:rPr>
                <a:t>weitere</a:t>
              </a:r>
              <a:r>
                <a:rPr sz="2800" b="0" spc="-135" dirty="0">
                  <a:latin typeface="Calibri Light"/>
                  <a:cs typeface="Calibri Light"/>
                </a:rPr>
                <a:t> </a:t>
              </a:r>
              <a:r>
                <a:rPr sz="2800" b="0" spc="-15" dirty="0">
                  <a:latin typeface="Calibri Light"/>
                  <a:cs typeface="Calibri Light"/>
                </a:rPr>
                <a:t>eigene  Wahlpflichtfächer </a:t>
              </a:r>
              <a:r>
                <a:rPr sz="2800" b="0" spc="-5" dirty="0">
                  <a:latin typeface="Calibri Light"/>
                  <a:cs typeface="Calibri Light"/>
                </a:rPr>
                <a:t>einzurichten, </a:t>
              </a:r>
              <a:r>
                <a:rPr sz="2800" b="0" spc="40" dirty="0">
                  <a:latin typeface="Calibri Light"/>
                  <a:cs typeface="Calibri Light"/>
                </a:rPr>
                <a:t>z.B.</a:t>
              </a:r>
              <a:r>
                <a:rPr sz="2800" b="0" spc="-50" dirty="0">
                  <a:latin typeface="Calibri Light"/>
                  <a:cs typeface="Calibri Light"/>
                </a:rPr>
                <a:t> </a:t>
              </a:r>
              <a:r>
                <a:rPr sz="2800" b="0" dirty="0">
                  <a:latin typeface="Calibri Light"/>
                  <a:cs typeface="Calibri Light"/>
                </a:rPr>
                <a:t>Sport.</a:t>
              </a:r>
              <a:endParaRPr sz="2800" dirty="0">
                <a:latin typeface="Calibri Light"/>
                <a:cs typeface="Calibri Light"/>
              </a:endParaRPr>
            </a:p>
            <a:p>
              <a:pPr marL="25400" marR="610870">
                <a:lnSpc>
                  <a:spcPct val="100000"/>
                </a:lnSpc>
                <a:spcBef>
                  <a:spcPts val="1200"/>
                </a:spcBef>
              </a:pPr>
              <a:r>
                <a:rPr sz="2800" b="0" spc="-15" dirty="0">
                  <a:latin typeface="Calibri Light"/>
                  <a:cs typeface="Calibri Light"/>
                </a:rPr>
                <a:t>Die </a:t>
              </a:r>
              <a:r>
                <a:rPr sz="2800" b="0" spc="-25" dirty="0">
                  <a:latin typeface="Calibri Light"/>
                  <a:cs typeface="Calibri Light"/>
                </a:rPr>
                <a:t>meisten Realschulen </a:t>
              </a:r>
              <a:r>
                <a:rPr sz="2800" b="0" spc="-20" dirty="0">
                  <a:latin typeface="Calibri Light"/>
                  <a:cs typeface="Calibri Light"/>
                </a:rPr>
                <a:t>plus sind</a:t>
              </a:r>
              <a:r>
                <a:rPr sz="2800" b="0" spc="-160" dirty="0">
                  <a:latin typeface="Calibri Light"/>
                  <a:cs typeface="Calibri Light"/>
                </a:rPr>
                <a:t> </a:t>
              </a:r>
              <a:r>
                <a:rPr sz="2800" b="0" spc="-25" dirty="0">
                  <a:latin typeface="Calibri Light"/>
                  <a:cs typeface="Calibri Light"/>
                </a:rPr>
                <a:t>zudem  Ganztagsschulen.</a:t>
              </a:r>
              <a:endParaRPr sz="2800" dirty="0">
                <a:latin typeface="Calibri Light"/>
                <a:cs typeface="Calibri Light"/>
              </a:endParaRPr>
            </a:p>
          </p:txBody>
        </p:sp>
        <p:sp>
          <p:nvSpPr>
            <p:cNvPr id="10" name="object 10"/>
            <p:cNvSpPr/>
            <p:nvPr/>
          </p:nvSpPr>
          <p:spPr>
            <a:xfrm>
              <a:off x="990600" y="3117303"/>
              <a:ext cx="165100" cy="165100"/>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sz="2400"/>
            </a:p>
          </p:txBody>
        </p:sp>
      </p:grpSp>
      <p:sp>
        <p:nvSpPr>
          <p:cNvPr id="12" name="object 12"/>
          <p:cNvSpPr txBox="1"/>
          <p:nvPr/>
        </p:nvSpPr>
        <p:spPr>
          <a:xfrm>
            <a:off x="14846300" y="645159"/>
            <a:ext cx="159385" cy="348615"/>
          </a:xfrm>
          <a:prstGeom prst="rect">
            <a:avLst/>
          </a:prstGeom>
        </p:spPr>
        <p:txBody>
          <a:bodyPr vert="horz" wrap="square" lIns="0" tIns="0" rIns="0" bIns="0" rtlCol="0">
            <a:spAutoFit/>
          </a:bodyPr>
          <a:lstStyle/>
          <a:p>
            <a:pPr marL="12700">
              <a:lnSpc>
                <a:spcPct val="100000"/>
              </a:lnSpc>
            </a:pPr>
            <a:r>
              <a:rPr lang="de-DE" sz="2200" spc="-65" dirty="0">
                <a:latin typeface="Calibri"/>
                <a:cs typeface="Calibri"/>
              </a:rPr>
              <a:t>8</a:t>
            </a:r>
            <a:endParaRPr sz="2200">
              <a:latin typeface="Calibri"/>
              <a:cs typeface="Calibri"/>
            </a:endParaRPr>
          </a:p>
        </p:txBody>
      </p:sp>
      <p:sp>
        <p:nvSpPr>
          <p:cNvPr id="13" name="object 13"/>
          <p:cNvSpPr txBox="1"/>
          <p:nvPr/>
        </p:nvSpPr>
        <p:spPr>
          <a:xfrm>
            <a:off x="9295777" y="9378948"/>
            <a:ext cx="5727700" cy="406400"/>
          </a:xfrm>
          <a:prstGeom prst="rect">
            <a:avLst/>
          </a:prstGeom>
        </p:spPr>
        <p:txBody>
          <a:bodyPr vert="horz" wrap="square" lIns="0" tIns="0" rIns="0" bIns="0" rtlCol="0">
            <a:spAutoFit/>
          </a:bodyPr>
          <a:lstStyle/>
          <a:p>
            <a:pPr marL="12700">
              <a:lnSpc>
                <a:spcPts val="2950"/>
              </a:lnSpc>
            </a:pPr>
            <a:r>
              <a:rPr sz="3000" b="0" spc="-15" dirty="0">
                <a:latin typeface="Calibri Light"/>
                <a:cs typeface="Calibri Light"/>
              </a:rPr>
              <a:t>Berufe vorbereiten </a:t>
            </a:r>
            <a:r>
              <a:rPr sz="3000" b="0" dirty="0">
                <a:latin typeface="Calibri Light"/>
                <a:cs typeface="Calibri Light"/>
              </a:rPr>
              <a:t>– </a:t>
            </a:r>
            <a:r>
              <a:rPr sz="3000" b="0" spc="-15" dirty="0">
                <a:latin typeface="Calibri Light"/>
                <a:cs typeface="Calibri Light"/>
              </a:rPr>
              <a:t>praktisch</a:t>
            </a:r>
            <a:r>
              <a:rPr sz="3000" b="0" dirty="0">
                <a:latin typeface="Calibri Light"/>
                <a:cs typeface="Calibri Light"/>
              </a:rPr>
              <a:t> lernen</a:t>
            </a:r>
            <a:endParaRPr sz="3000">
              <a:latin typeface="Calibri Light"/>
              <a:cs typeface="Calibri Light"/>
            </a:endParaRPr>
          </a:p>
        </p:txBody>
      </p:sp>
      <p:sp>
        <p:nvSpPr>
          <p:cNvPr id="14" name="object 14"/>
          <p:cNvSpPr txBox="1"/>
          <p:nvPr/>
        </p:nvSpPr>
        <p:spPr>
          <a:xfrm>
            <a:off x="1522399" y="9388500"/>
            <a:ext cx="4858385" cy="432491"/>
          </a:xfrm>
          <a:prstGeom prst="rect">
            <a:avLst/>
          </a:prstGeom>
        </p:spPr>
        <p:txBody>
          <a:bodyPr vert="horz" wrap="square" lIns="0" tIns="0" rIns="0" bIns="0" rtlCol="0">
            <a:spAutoFit/>
          </a:bodyPr>
          <a:lstStyle/>
          <a:p>
            <a:pPr marL="12700">
              <a:lnSpc>
                <a:spcPts val="3329"/>
              </a:lnSpc>
            </a:pPr>
            <a:r>
              <a:rPr sz="3400" b="0" spc="85">
                <a:solidFill>
                  <a:srgbClr val="B7274C"/>
                </a:solidFill>
                <a:latin typeface="Calibri Light"/>
                <a:cs typeface="Calibri Light"/>
              </a:rPr>
              <a:t>DIE</a:t>
            </a:r>
            <a:r>
              <a:rPr sz="3400" b="0" spc="75">
                <a:solidFill>
                  <a:srgbClr val="B7274C"/>
                </a:solidFill>
                <a:latin typeface="Calibri Light"/>
                <a:cs typeface="Calibri Light"/>
              </a:rPr>
              <a:t> </a:t>
            </a:r>
            <a:r>
              <a:rPr sz="3400" b="0" spc="125">
                <a:solidFill>
                  <a:srgbClr val="B7274C"/>
                </a:solidFill>
                <a:latin typeface="Calibri Light"/>
                <a:cs typeface="Calibri Light"/>
              </a:rPr>
              <a:t>WAHLPFLICHTF</a:t>
            </a:r>
            <a:r>
              <a:rPr lang="de-DE" sz="3400" b="0" spc="125" dirty="0">
                <a:solidFill>
                  <a:srgbClr val="B7274C"/>
                </a:solidFill>
                <a:latin typeface="Calibri Light"/>
                <a:cs typeface="Calibri Light"/>
              </a:rPr>
              <a:t>Ä</a:t>
            </a:r>
            <a:r>
              <a:rPr sz="3400" b="0" spc="125">
                <a:solidFill>
                  <a:srgbClr val="B7274C"/>
                </a:solidFill>
                <a:latin typeface="Calibri Light"/>
                <a:cs typeface="Calibri Light"/>
              </a:rPr>
              <a:t>CHER</a:t>
            </a:r>
            <a:endParaRPr sz="3400">
              <a:latin typeface="Calibri Light"/>
              <a:cs typeface="Calibri Light"/>
            </a:endParaRPr>
          </a:p>
        </p:txBody>
      </p:sp>
      <p:sp>
        <p:nvSpPr>
          <p:cNvPr id="15" name="object 14"/>
          <p:cNvSpPr txBox="1"/>
          <p:nvPr/>
        </p:nvSpPr>
        <p:spPr>
          <a:xfrm>
            <a:off x="6985000" y="355600"/>
            <a:ext cx="4858385" cy="432491"/>
          </a:xfrm>
          <a:prstGeom prst="rect">
            <a:avLst/>
          </a:prstGeom>
        </p:spPr>
        <p:txBody>
          <a:bodyPr vert="horz" wrap="square" lIns="0" tIns="0" rIns="0" bIns="0" rtlCol="0">
            <a:spAutoFit/>
          </a:bodyPr>
          <a:lstStyle/>
          <a:p>
            <a:pPr marL="12700">
              <a:lnSpc>
                <a:spcPts val="3329"/>
              </a:lnSpc>
            </a:pPr>
            <a:r>
              <a:rPr sz="3400" b="0" spc="85" dirty="0">
                <a:solidFill>
                  <a:srgbClr val="B7274C"/>
                </a:solidFill>
                <a:latin typeface="Calibri Light"/>
                <a:cs typeface="Calibri Light"/>
              </a:rPr>
              <a:t>DIE</a:t>
            </a:r>
            <a:r>
              <a:rPr sz="3400" b="0" spc="75" dirty="0">
                <a:solidFill>
                  <a:srgbClr val="B7274C"/>
                </a:solidFill>
                <a:latin typeface="Calibri Light"/>
                <a:cs typeface="Calibri Light"/>
              </a:rPr>
              <a:t> </a:t>
            </a:r>
            <a:r>
              <a:rPr sz="3400" b="0" spc="125" dirty="0">
                <a:solidFill>
                  <a:srgbClr val="B7274C"/>
                </a:solidFill>
                <a:latin typeface="Calibri Light"/>
                <a:cs typeface="Calibri Light"/>
              </a:rPr>
              <a:t>WAHLPFLICHTF</a:t>
            </a:r>
            <a:r>
              <a:rPr lang="de-DE" sz="3400" b="0" spc="125" dirty="0">
                <a:solidFill>
                  <a:srgbClr val="B7274C"/>
                </a:solidFill>
                <a:latin typeface="Calibri Light"/>
                <a:cs typeface="Calibri Light"/>
              </a:rPr>
              <a:t>Ä</a:t>
            </a:r>
            <a:r>
              <a:rPr sz="3400" b="0" spc="125" dirty="0">
                <a:solidFill>
                  <a:srgbClr val="B7274C"/>
                </a:solidFill>
                <a:latin typeface="Calibri Light"/>
                <a:cs typeface="Calibri Light"/>
              </a:rPr>
              <a:t>CHER</a:t>
            </a:r>
            <a:endParaRPr sz="3400" dirty="0">
              <a:latin typeface="Calibri Light"/>
              <a:cs typeface="Calibri Light"/>
            </a:endParaRPr>
          </a:p>
        </p:txBody>
      </p:sp>
      <p:sp>
        <p:nvSpPr>
          <p:cNvPr id="17" name="object 10"/>
          <p:cNvSpPr/>
          <p:nvPr/>
        </p:nvSpPr>
        <p:spPr>
          <a:xfrm>
            <a:off x="965200" y="5008872"/>
            <a:ext cx="283802" cy="223528"/>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sz="24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2018</Words>
  <Application>Microsoft Office PowerPoint</Application>
  <PresentationFormat>Benutzerdefiniert</PresentationFormat>
  <Paragraphs>259</Paragraphs>
  <Slides>17</Slides>
  <Notes>17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17</vt:i4>
      </vt:variant>
    </vt:vector>
  </HeadingPairs>
  <TitlesOfParts>
    <vt:vector size="23" baseType="lpstr">
      <vt:lpstr>Arial</vt:lpstr>
      <vt:lpstr>Calibri</vt:lpstr>
      <vt:lpstr>Calibri Light</vt:lpstr>
      <vt:lpstr>Times New Roman</vt:lpstr>
      <vt:lpstr>Wingdings</vt:lpstr>
      <vt:lpstr>Office Theme</vt:lpstr>
      <vt:lpstr>PowerPoint-Präsentation</vt:lpstr>
      <vt:lpstr>PowerPoint-Präsentation</vt:lpstr>
      <vt:lpstr>PowerPoint-Präsentation</vt:lpstr>
      <vt:lpstr>PowerPoint-Präsentation</vt:lpstr>
      <vt:lpstr>PowerPoint-Präsentation</vt:lpstr>
      <vt:lpstr>„Ich bin sehr zufrieden mit der Aus-bildung. Es gibt viele Möglichkeiten.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Schönauer-Gragg, Christiane (BM)</dc:creator>
  <cp:lastModifiedBy>Schönauer-Gragg, Christiane (BM)</cp:lastModifiedBy>
  <cp:revision>66</cp:revision>
  <cp:lastPrinted>2017-09-28T08:10:59Z</cp:lastPrinted>
  <dcterms:created xsi:type="dcterms:W3CDTF">2017-09-21T06:51:54Z</dcterms:created>
  <dcterms:modified xsi:type="dcterms:W3CDTF">2023-09-25T07:51:20Z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2017-09-21T00:00:00Z</vt:filetime>
  </property>
  <property fmtid="{D5CDD505-2E9C-101B-9397-08002B2CF9AE}" pid="3" name="Creator">
    <vt:lpwstr>Adobe InDesign CS6 (Windows)</vt:lpwstr>
  </property>
  <property fmtid="{D5CDD505-2E9C-101B-9397-08002B2CF9AE}" pid="4" name="LastSaved">
    <vt:filetime>2017-09-21T00:00:00Z</vt:filetime>
  </property>
</Properties>
</file>