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9" r:id="rId4"/>
    <p:sldId id="280" r:id="rId5"/>
    <p:sldId id="283" r:id="rId6"/>
    <p:sldId id="270" r:id="rId7"/>
    <p:sldId id="285" r:id="rId8"/>
    <p:sldId id="257" r:id="rId9"/>
    <p:sldId id="281" r:id="rId10"/>
    <p:sldId id="262" r:id="rId11"/>
    <p:sldId id="264" r:id="rId12"/>
    <p:sldId id="266" r:id="rId13"/>
    <p:sldId id="282" r:id="rId14"/>
    <p:sldId id="258" r:id="rId15"/>
    <p:sldId id="259" r:id="rId16"/>
    <p:sldId id="267" r:id="rId17"/>
    <p:sldId id="273" r:id="rId18"/>
    <p:sldId id="276" r:id="rId19"/>
    <p:sldId id="284" r:id="rId20"/>
    <p:sldId id="274" r:id="rId21"/>
    <p:sldId id="275" r:id="rId22"/>
    <p:sldId id="268" r:id="rId23"/>
    <p:sldId id="261" r:id="rId24"/>
    <p:sldId id="287" r:id="rId25"/>
  </p:sldIdLst>
  <p:sldSz cx="9144000" cy="6858000" type="screen4x3"/>
  <p:notesSz cx="6669088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hteck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hteck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hteck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hteck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1" name="Rechteck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hteck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hteck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hteck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15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23CEB1-C111-4C31-AA4B-FDD291C300FB}" type="datetimeFigureOut">
              <a:rPr lang="de-DE"/>
              <a:pPr>
                <a:defRPr/>
              </a:pPr>
              <a:t>11.04.2024</a:t>
            </a:fld>
            <a:endParaRPr lang="de-DE"/>
          </a:p>
        </p:txBody>
      </p:sp>
      <p:sp>
        <p:nvSpPr>
          <p:cNvPr id="16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17" name="Foliennummernplatzhalt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6A7B47-EF48-4F97-B575-AE7580390A98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EC4BD-8BE3-4601-9EA3-086AD155AA86}" type="datetimeFigureOut">
              <a:rPr lang="de-DE"/>
              <a:pPr>
                <a:defRPr/>
              </a:pPr>
              <a:t>11.04.2024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7409A-E53D-4B02-829F-1467770B1B69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91762-07FE-4A4E-834B-4C338BA48A0F}" type="datetimeFigureOut">
              <a:rPr lang="de-DE"/>
              <a:pPr>
                <a:defRPr/>
              </a:pPr>
              <a:t>11.04.2024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F0499-C8C6-4EBD-A872-D23C1A845BD6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46454-6999-4DC4-81B7-5E7FFFAD5375}" type="datetimeFigureOut">
              <a:rPr lang="de-DE"/>
              <a:pPr>
                <a:defRPr/>
              </a:pPr>
              <a:t>11.04.2024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22B19-3255-4A29-B0E6-B588A64B4A80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ihandform 17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/>
            <a:gdLst>
              <a:gd name="T0" fmla="*/ 0 w 2736"/>
              <a:gd name="T1" fmla="*/ 2147483646 h 3648"/>
              <a:gd name="T2" fmla="*/ 2147483646 w 2736"/>
              <a:gd name="T3" fmla="*/ 2147483646 h 3648"/>
              <a:gd name="T4" fmla="*/ 2147483646 w 2736"/>
              <a:gd name="T5" fmla="*/ 0 h 3648"/>
              <a:gd name="T6" fmla="*/ 2147483646 w 2736"/>
              <a:gd name="T7" fmla="*/ 2147483646 h 3648"/>
              <a:gd name="T8" fmla="*/ 2147483646 w 2736"/>
              <a:gd name="T9" fmla="*/ 2147483646 h 3648"/>
              <a:gd name="T10" fmla="*/ 2147483646 w 2736"/>
              <a:gd name="T11" fmla="*/ 2147483646 h 3648"/>
              <a:gd name="T12" fmla="*/ 0 w 2736"/>
              <a:gd name="T13" fmla="*/ 2147483646 h 3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36"/>
              <a:gd name="T22" fmla="*/ 0 h 3648"/>
              <a:gd name="T23" fmla="*/ 2736 w 2736"/>
              <a:gd name="T24" fmla="*/ 3648 h 3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0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5" name="Freihandform 18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/>
            <a:gdLst>
              <a:gd name="T0" fmla="*/ 0 w 3504"/>
              <a:gd name="T1" fmla="*/ 2147483646 h 4128"/>
              <a:gd name="T2" fmla="*/ 0 w 3504"/>
              <a:gd name="T3" fmla="*/ 2147483646 h 4128"/>
              <a:gd name="T4" fmla="*/ 2147483646 w 3504"/>
              <a:gd name="T5" fmla="*/ 2147483646 h 4128"/>
              <a:gd name="T6" fmla="*/ 2147483646 w 3504"/>
              <a:gd name="T7" fmla="*/ 0 h 4128"/>
              <a:gd name="T8" fmla="*/ 2147483646 w 3504"/>
              <a:gd name="T9" fmla="*/ 0 h 4128"/>
              <a:gd name="T10" fmla="*/ 2147483646 w 3504"/>
              <a:gd name="T11" fmla="*/ 2147483646 h 4128"/>
              <a:gd name="T12" fmla="*/ 0 w 3504"/>
              <a:gd name="T13" fmla="*/ 2147483646 h 4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04"/>
              <a:gd name="T22" fmla="*/ 0 h 4128"/>
              <a:gd name="T23" fmla="*/ 3504 w 3504"/>
              <a:gd name="T24" fmla="*/ 4128 h 41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6" name="Freihandform 19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7" name="Freihandform 20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8" name="Freihandform 23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9" name="Freihandform 24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" name="Freihandform 25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1" name="Freihandform 26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2" name="Freihandform 27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3" name="Freihandform 28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4" name="Freihandform 29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5" name="Freihandform 30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6" name="Freihandform 31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7" name="Freihandform 32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8" name="Freihandform 33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9" name="Rechteck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" name="Rechteck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1" name="Rechteck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2" name="Rechteck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Rechteck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4" name="Rechteck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2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7468DA-665D-45AB-972B-C90E5716B4C6}" type="datetimeFigureOut">
              <a:rPr lang="de-DE"/>
              <a:pPr>
                <a:defRPr/>
              </a:pPr>
              <a:t>11.04.2024</a:t>
            </a:fld>
            <a:endParaRPr lang="de-DE"/>
          </a:p>
        </p:txBody>
      </p:sp>
      <p:sp>
        <p:nvSpPr>
          <p:cNvPr id="2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2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AC3656-DB9F-467C-867A-2FC80413811A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7C2D48-F4CB-488D-B533-6584C55EC817}" type="datetimeFigureOut">
              <a:rPr lang="de-DE"/>
              <a:pPr>
                <a:defRPr/>
              </a:pPr>
              <a:t>11.04.2024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84BA6-0279-4E49-93E3-689588F8A4E8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hteck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Rechteck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Rechteck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2" name="Rechteck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3" name="Rechteck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Rechteck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hteck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6" name="Rechteck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D54D93-4CE0-4C10-A37B-6B9C5E6F78E1}" type="datetimeFigureOut">
              <a:rPr lang="de-DE"/>
              <a:pPr>
                <a:defRPr/>
              </a:pPr>
              <a:t>11.04.2024</a:t>
            </a:fld>
            <a:endParaRPr lang="de-DE"/>
          </a:p>
        </p:txBody>
      </p:sp>
      <p:sp>
        <p:nvSpPr>
          <p:cNvPr id="1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1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0FEEB-36A1-4FB6-A018-76A5657BF75D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CB95A-204E-43D8-AF3F-00623BDDF775}" type="datetimeFigureOut">
              <a:rPr lang="de-DE"/>
              <a:pPr>
                <a:defRPr/>
              </a:pPr>
              <a:t>11.04.2024</a:t>
            </a:fld>
            <a:endParaRPr lang="de-DE"/>
          </a:p>
        </p:txBody>
      </p:sp>
      <p:sp>
        <p:nvSpPr>
          <p:cNvPr id="4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9EF3D-E640-4085-9ECC-94841C395B46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CBCDA0F-3B61-4FCA-866D-6F304E1E9AE4}" type="datetimeFigureOut">
              <a:rPr lang="de-DE"/>
              <a:pPr>
                <a:defRPr/>
              </a:pPr>
              <a:t>11.04.2024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A10CCA-AAF2-453E-BBD7-7A024134D7DA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A5502-5248-40CA-A721-A35C2B57CE8A}" type="datetimeFigureOut">
              <a:rPr lang="de-DE"/>
              <a:pPr>
                <a:defRPr/>
              </a:pPr>
              <a:t>11.04.2024</a:t>
            </a:fld>
            <a:endParaRPr lang="de-DE"/>
          </a:p>
        </p:txBody>
      </p:sp>
      <p:sp>
        <p:nvSpPr>
          <p:cNvPr id="6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75E1E-843C-4E00-ADBB-99A526816114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6" name="Gerade Verbindung 18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uppieren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Gerade Verbindung 20"/>
            <p:cNvCxnSpPr/>
            <p:nvPr/>
          </p:nvCxnSpPr>
          <p:spPr>
            <a:xfrm rot="16200000">
              <a:off x="6663593" y="1250040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23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24"/>
            <p:cNvCxnSpPr/>
            <p:nvPr/>
          </p:nvCxnSpPr>
          <p:spPr>
            <a:xfrm rot="5400000" flipH="1">
              <a:off x="6744513" y="1249065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uppieren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Gerade Verbindung 26"/>
            <p:cNvCxnSpPr/>
            <p:nvPr/>
          </p:nvCxnSpPr>
          <p:spPr>
            <a:xfrm rot="16200000">
              <a:off x="6663593" y="1250040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27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28"/>
            <p:cNvCxnSpPr/>
            <p:nvPr/>
          </p:nvCxnSpPr>
          <p:spPr>
            <a:xfrm rot="5400000" flipH="1">
              <a:off x="6744513" y="1249065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pieren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Gerade Verbindung 30"/>
            <p:cNvCxnSpPr/>
            <p:nvPr/>
          </p:nvCxnSpPr>
          <p:spPr>
            <a:xfrm rot="16200000">
              <a:off x="6663592" y="1250040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31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32"/>
            <p:cNvCxnSpPr/>
            <p:nvPr/>
          </p:nvCxnSpPr>
          <p:spPr>
            <a:xfrm rot="5400000" flipH="1">
              <a:off x="6744512" y="1249065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19" name="Datumsplatzhalt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AD8982-0DD3-44A7-93F1-745F5908E810}" type="datetimeFigureOut">
              <a:rPr lang="de-DE"/>
              <a:pPr>
                <a:defRPr/>
              </a:pPr>
              <a:t>11.04.2024</a:t>
            </a:fld>
            <a:endParaRPr lang="de-DE"/>
          </a:p>
        </p:txBody>
      </p:sp>
      <p:sp>
        <p:nvSpPr>
          <p:cNvPr id="20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21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fld id="{AAB7AF71-F606-4EE2-A4A4-9B616E28F0FD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64999">
              <a:srgbClr val="000000"/>
            </a:gs>
            <a:gs pos="100000">
              <a:srgbClr val="5A77A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hteck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hteck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hteck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Rechteck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2" name="Rechteck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Rechteck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6" name="Rechteck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Rechteck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036" name="Textplatzhalt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  <a:endParaRPr lang="en-US" altLang="de-DE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B9714F6E-B13E-41BC-B0A8-EF01858CAD3C}" type="datetimeFigureOut">
              <a:rPr lang="de-DE"/>
              <a:pPr>
                <a:defRPr/>
              </a:pPr>
              <a:t>11.04.2024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fld id="{64F94A86-EC4B-411C-AD04-F82244E8AF53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25" r:id="rId1"/>
    <p:sldLayoutId id="2147484120" r:id="rId2"/>
    <p:sldLayoutId id="2147484126" r:id="rId3"/>
    <p:sldLayoutId id="2147484127" r:id="rId4"/>
    <p:sldLayoutId id="2147484128" r:id="rId5"/>
    <p:sldLayoutId id="2147484121" r:id="rId6"/>
    <p:sldLayoutId id="2147484129" r:id="rId7"/>
    <p:sldLayoutId id="2147484122" r:id="rId8"/>
    <p:sldLayoutId id="2147484130" r:id="rId9"/>
    <p:sldLayoutId id="2147484123" r:id="rId10"/>
    <p:sldLayoutId id="21474841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>
                <a:solidFill>
                  <a:schemeClr val="tx2">
                    <a:satMod val="200000"/>
                  </a:schemeClr>
                </a:solidFill>
              </a:rPr>
              <a:t>Grundlagen der Ausbildung im Fach Geschichte</a:t>
            </a:r>
          </a:p>
        </p:txBody>
      </p:sp>
      <p:sp>
        <p:nvSpPr>
          <p:cNvPr id="8195" name="Untertitel 2"/>
          <p:cNvSpPr>
            <a:spLocks noGrp="1"/>
          </p:cNvSpPr>
          <p:nvPr>
            <p:ph type="subTitle" idx="1"/>
          </p:nvPr>
        </p:nvSpPr>
        <p:spPr>
          <a:xfrm>
            <a:off x="914400" y="2835275"/>
            <a:ext cx="7772400" cy="1508125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3600" dirty="0"/>
              <a:t>Dr. Tobias Dietrich, </a:t>
            </a:r>
            <a:r>
              <a:rPr lang="de-DE" altLang="de-DE" sz="3600" dirty="0" err="1"/>
              <a:t>StD</a:t>
            </a:r>
            <a:endParaRPr lang="de-DE" altLang="de-DE" sz="3600" dirty="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3600" dirty="0"/>
              <a:t>Prof. Dr. Wolfgang Woelk, </a:t>
            </a:r>
            <a:r>
              <a:rPr lang="de-DE" altLang="de-DE" sz="3600" dirty="0" err="1"/>
              <a:t>StD</a:t>
            </a:r>
            <a:endParaRPr lang="de-DE" altLang="de-DE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>
                <a:solidFill>
                  <a:schemeClr val="tx2">
                    <a:satMod val="200000"/>
                  </a:schemeClr>
                </a:solidFill>
              </a:rPr>
              <a:t>Hospitationen III</a:t>
            </a:r>
          </a:p>
        </p:txBody>
      </p:sp>
      <p:sp>
        <p:nvSpPr>
          <p:cNvPr id="1741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de-DE" dirty="0"/>
              <a:t>UM und UB haben beratenden Charakter. Diskutiert wird das vorgelegte Konzept - </a:t>
            </a:r>
          </a:p>
          <a:p>
            <a:pPr eaLnBrk="1" hangingPunct="1"/>
            <a:r>
              <a:rPr lang="de-DE" altLang="de-DE" dirty="0"/>
              <a:t>sie dienen der Aus- und Fortbildung!</a:t>
            </a:r>
          </a:p>
          <a:p>
            <a:pPr eaLnBrk="1" hangingPunct="1"/>
            <a:r>
              <a:rPr lang="de-DE" altLang="de-DE" dirty="0" err="1"/>
              <a:t>UMen</a:t>
            </a:r>
            <a:r>
              <a:rPr lang="de-DE" altLang="de-DE" dirty="0"/>
              <a:t> werden im „kleinen“, </a:t>
            </a:r>
            <a:r>
              <a:rPr lang="de-DE" altLang="de-DE" dirty="0" err="1"/>
              <a:t>UBe</a:t>
            </a:r>
            <a:r>
              <a:rPr lang="de-DE" altLang="de-DE" dirty="0"/>
              <a:t> in der Regel im „großen“ Entwurf dokumentiert.</a:t>
            </a:r>
          </a:p>
          <a:p>
            <a:pPr eaLnBrk="1" hangingPunct="1"/>
            <a:r>
              <a:rPr lang="de-DE" altLang="de-DE" dirty="0"/>
              <a:t>Möglichkeit der ex – ante – Beratung</a:t>
            </a:r>
          </a:p>
          <a:p>
            <a:pPr eaLnBrk="1" hangingPunct="1"/>
            <a:r>
              <a:rPr lang="de-DE" altLang="de-DE" dirty="0"/>
              <a:t>Nutzen Sie gerade in den </a:t>
            </a:r>
            <a:r>
              <a:rPr lang="de-DE" altLang="de-DE" dirty="0" err="1"/>
              <a:t>UMen</a:t>
            </a:r>
            <a:r>
              <a:rPr lang="de-DE" altLang="de-DE" dirty="0"/>
              <a:t> die Möglichkeit des Ausprobierens!</a:t>
            </a:r>
          </a:p>
          <a:p>
            <a:pPr eaLnBrk="1" hangingPunct="1"/>
            <a:endParaRPr lang="de-DE" altLang="de-DE" dirty="0"/>
          </a:p>
          <a:p>
            <a:pPr eaLnBrk="1" hangingPunct="1"/>
            <a:endParaRPr lang="de-DE" altLang="de-D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>
                <a:solidFill>
                  <a:schemeClr val="tx2">
                    <a:satMod val="200000"/>
                  </a:schemeClr>
                </a:solidFill>
              </a:rPr>
              <a:t>Hospitationen IV</a:t>
            </a:r>
          </a:p>
        </p:txBody>
      </p:sp>
      <p:sp>
        <p:nvSpPr>
          <p:cNvPr id="18435" name="Inhaltsplatzhalter 2"/>
          <p:cNvSpPr>
            <a:spLocks noGrp="1"/>
          </p:cNvSpPr>
          <p:nvPr>
            <p:ph idx="1"/>
          </p:nvPr>
        </p:nvSpPr>
        <p:spPr>
          <a:xfrm>
            <a:off x="914400" y="1700213"/>
            <a:ext cx="7772400" cy="4572000"/>
          </a:xfrm>
        </p:spPr>
        <p:txBody>
          <a:bodyPr/>
          <a:lstStyle/>
          <a:p>
            <a:pPr eaLnBrk="1" hangingPunct="1"/>
            <a:r>
              <a:rPr lang="de-DE" altLang="de-DE"/>
              <a:t>Wunsch der regelmäßigen gegenseitigen Besuche und des raschen kollegialen Austauschs von Entwürfen, Materialien etc.!</a:t>
            </a:r>
          </a:p>
          <a:p>
            <a:pPr eaLnBrk="1" hangingPunct="1"/>
            <a:r>
              <a:rPr lang="de-DE" altLang="de-DE"/>
              <a:t>Pflicht der gegenseitigen Besuche nicht als Pflicht, sondern als Lerngelegenheit sehen.</a:t>
            </a:r>
          </a:p>
          <a:p>
            <a:pPr eaLnBrk="1" hangingPunct="1"/>
            <a:r>
              <a:rPr lang="de-DE" altLang="de-DE"/>
              <a:t>Ausbildungsleiter:innen, Fachlehrer:innen und Mitreferendar:innen können und sollen so häufig es ihnen möglich ist, auch an den Nachbesprechungen teilnehmen.</a:t>
            </a:r>
          </a:p>
          <a:p>
            <a:pPr eaLnBrk="1" hangingPunct="1">
              <a:buFont typeface="Arial" charset="0"/>
              <a:buNone/>
            </a:pPr>
            <a:endParaRPr lang="de-DE" alt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>
                <a:solidFill>
                  <a:schemeClr val="tx2">
                    <a:satMod val="200000"/>
                  </a:schemeClr>
                </a:solidFill>
              </a:rPr>
              <a:t>Hospitationen V</a:t>
            </a:r>
          </a:p>
        </p:txBody>
      </p:sp>
      <p:sp>
        <p:nvSpPr>
          <p:cNvPr id="19459" name="Inhaltsplatzhalter 2"/>
          <p:cNvSpPr>
            <a:spLocks noGrp="1"/>
          </p:cNvSpPr>
          <p:nvPr>
            <p:ph idx="1"/>
          </p:nvPr>
        </p:nvSpPr>
        <p:spPr>
          <a:xfrm>
            <a:off x="457200" y="1617663"/>
            <a:ext cx="8229600" cy="4525962"/>
          </a:xfrm>
        </p:spPr>
        <p:txBody>
          <a:bodyPr/>
          <a:lstStyle/>
          <a:p>
            <a:pPr lvl="4" eaLnBrk="1" hangingPunct="1">
              <a:buFont typeface="Arial" charset="0"/>
              <a:buNone/>
            </a:pPr>
            <a:endParaRPr lang="de-DE" altLang="de-DE" dirty="0"/>
          </a:p>
          <a:p>
            <a:pPr lvl="4" eaLnBrk="1" hangingPunct="1">
              <a:buFont typeface="Arial" charset="0"/>
              <a:buNone/>
            </a:pPr>
            <a:endParaRPr lang="de-DE" altLang="de-DE" dirty="0"/>
          </a:p>
          <a:p>
            <a:pPr eaLnBrk="1" hangingPunct="1"/>
            <a:r>
              <a:rPr lang="de-DE" altLang="de-DE" dirty="0"/>
              <a:t>Streuung der Hospitationen über die Jahrgangsstufen (7 / 8; 9 / 10; MSS)! Diese Gliederung ist auch bei den drei UB zu beachten!!! (Bei G-8 Gymnasien: 10. Klasse = MSS)</a:t>
            </a:r>
          </a:p>
          <a:p>
            <a:pPr eaLnBrk="1" hangingPunct="1"/>
            <a:r>
              <a:rPr lang="de-DE" altLang="de-DE" dirty="0"/>
              <a:t>Im besten Fall findet ein UB in einem  Leistungskurs der Oberstufe statt.</a:t>
            </a:r>
          </a:p>
          <a:p>
            <a:pPr eaLnBrk="1" hangingPunct="1">
              <a:buFont typeface="Wingdings" pitchFamily="2" charset="2"/>
              <a:buNone/>
            </a:pPr>
            <a:endParaRPr lang="de-DE" altLang="de-D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Die Nachbesprechung</a:t>
            </a:r>
          </a:p>
        </p:txBody>
      </p:sp>
      <p:sp>
        <p:nvSpPr>
          <p:cNvPr id="2048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dirty="0"/>
              <a:t>Nachbesprechungen dienen Ihrem individuellen Lernfortschritt – sie sind im Fach Geschichte keine Monologe, sondern diskursive und gleichberechtigte Gespräche über GU.</a:t>
            </a:r>
          </a:p>
          <a:p>
            <a:r>
              <a:rPr lang="de-DE" altLang="de-DE" dirty="0"/>
              <a:t>Sie dauern nie länger als 45 Minuten! Bei uns meistens viel kürzer!</a:t>
            </a:r>
          </a:p>
          <a:p>
            <a:r>
              <a:rPr lang="de-DE" altLang="de-DE" dirty="0"/>
              <a:t>Fragen Sie nach, vertreten Sie Ihren Standpunkt, diskutieren Sie mit uns!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>
                <a:solidFill>
                  <a:schemeClr val="tx2">
                    <a:satMod val="200000"/>
                  </a:schemeClr>
                </a:solidFill>
              </a:rPr>
              <a:t>Fachseminar I</a:t>
            </a:r>
          </a:p>
        </p:txBody>
      </p:sp>
      <p:sp>
        <p:nvSpPr>
          <p:cNvPr id="2253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altLang="de-DE" sz="2800" dirty="0"/>
              <a:t>Die FS-Sitzungen finden zu Beginn der Ausbildung weitgehend zweiwöchentlich von 14.15 – ca. 15.45 Uhr statt . Digitale Termine sind möglich – s. </a:t>
            </a:r>
            <a:r>
              <a:rPr lang="de-DE" altLang="de-DE" sz="2800" dirty="0" err="1"/>
              <a:t>BpS</a:t>
            </a:r>
            <a:endParaRPr lang="de-DE" altLang="de-DE" sz="2800" dirty="0"/>
          </a:p>
          <a:p>
            <a:pPr eaLnBrk="1" hangingPunct="1">
              <a:defRPr/>
            </a:pPr>
            <a:r>
              <a:rPr lang="de-DE" altLang="de-DE" sz="2800" dirty="0"/>
              <a:t>Teilnahme ist Dienstpflicht: es wird darüber hinaus eine aktive Teilnahme erwartet. Seminarveranstaltungen haben Vorrang vor schulischen Veranstaltungen! Beachten Sie dies bei Ihrem Stundenplan!</a:t>
            </a:r>
          </a:p>
          <a:p>
            <a:pPr eaLnBrk="1" hangingPunct="1">
              <a:defRPr/>
            </a:pPr>
            <a:r>
              <a:rPr lang="de-DE" altLang="de-DE" sz="2800" dirty="0"/>
              <a:t>Sie können die Inhalte der FS mitbestimmen. </a:t>
            </a:r>
          </a:p>
          <a:p>
            <a:pPr marL="68263" indent="0" eaLnBrk="1" hangingPunct="1">
              <a:buFont typeface="Wingdings" pitchFamily="2" charset="2"/>
              <a:buNone/>
              <a:defRPr/>
            </a:pPr>
            <a:r>
              <a:rPr lang="de-DE" altLang="de-DE" sz="2800" dirty="0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>
                <a:solidFill>
                  <a:schemeClr val="tx2">
                    <a:satMod val="200000"/>
                  </a:schemeClr>
                </a:solidFill>
              </a:rPr>
              <a:t>Fachseminar II</a:t>
            </a:r>
          </a:p>
        </p:txBody>
      </p:sp>
      <p:sp>
        <p:nvSpPr>
          <p:cNvPr id="2355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de-DE" dirty="0"/>
              <a:t>Aktuelle 15 Minuten  </a:t>
            </a:r>
          </a:p>
          <a:p>
            <a:pPr eaLnBrk="1" hangingPunct="1"/>
            <a:r>
              <a:rPr lang="de-DE" altLang="de-DE" dirty="0"/>
              <a:t>kollegialer Austausch über praxisbezogene Aspekte </a:t>
            </a:r>
          </a:p>
          <a:p>
            <a:pPr eaLnBrk="1" hangingPunct="1"/>
            <a:r>
              <a:rPr lang="de-DE" altLang="de-DE" dirty="0"/>
              <a:t>kollegiale Festlegung von Ausbildungsschwerpunkten </a:t>
            </a:r>
          </a:p>
          <a:p>
            <a:pPr eaLnBrk="1" hangingPunct="1"/>
            <a:r>
              <a:rPr lang="de-DE" altLang="de-DE" dirty="0"/>
              <a:t>Methodische und didaktische Aus- und Fortbildung</a:t>
            </a:r>
          </a:p>
          <a:p>
            <a:pPr eaLnBrk="1" hangingPunct="1"/>
            <a:r>
              <a:rPr lang="de-DE" altLang="de-DE" dirty="0"/>
              <a:t>Modellorientierung und -entwicklung</a:t>
            </a:r>
          </a:p>
          <a:p>
            <a:pPr eaLnBrk="1" hangingPunct="1"/>
            <a:r>
              <a:rPr lang="de-DE" altLang="de-DE" dirty="0"/>
              <a:t>integrativer und fächerübergreifender Ansatz</a:t>
            </a:r>
          </a:p>
          <a:p>
            <a:pPr eaLnBrk="1" hangingPunct="1"/>
            <a:endParaRPr lang="de-DE" altLang="de-DE" dirty="0"/>
          </a:p>
          <a:p>
            <a:pPr eaLnBrk="1" hangingPunct="1"/>
            <a:endParaRPr lang="de-DE" altLang="de-D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>
                <a:solidFill>
                  <a:schemeClr val="tx2">
                    <a:satMod val="200000"/>
                  </a:schemeClr>
                </a:solidFill>
              </a:rPr>
              <a:t>Fachseminar III</a:t>
            </a:r>
          </a:p>
        </p:txBody>
      </p:sp>
      <p:sp>
        <p:nvSpPr>
          <p:cNvPr id="2457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de-DE" dirty="0"/>
              <a:t>Methodische und didaktische Aspekte unterrichtlichen Tuns </a:t>
            </a:r>
          </a:p>
          <a:p>
            <a:pPr eaLnBrk="1" hangingPunct="1"/>
            <a:r>
              <a:rPr lang="de-DE" altLang="de-DE" dirty="0"/>
              <a:t>Möglichst Einbindung außerschulischer Lernorte (Museum, Archiv) </a:t>
            </a:r>
          </a:p>
          <a:p>
            <a:pPr eaLnBrk="1" hangingPunct="1"/>
            <a:r>
              <a:rPr lang="de-DE" altLang="de-DE" dirty="0"/>
              <a:t>Gemeinsame Planung von Unterricht, zum Beispiel im Rahmen eines Intensivtages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Fachseminar IV</a:t>
            </a:r>
            <a:br>
              <a:rPr lang="de-DE" dirty="0"/>
            </a:br>
            <a:endParaRPr lang="de-DE" dirty="0"/>
          </a:p>
        </p:txBody>
      </p:sp>
      <p:sp>
        <p:nvSpPr>
          <p:cNvPr id="25603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/>
              <a:t>Aktuelles Programm auf der Homepage des Fachseminars </a:t>
            </a:r>
          </a:p>
          <a:p>
            <a:r>
              <a:rPr lang="de-DE" altLang="de-DE"/>
              <a:t>Die Informationen auf der Seminarseite des Faches Geschichte verstehen wir als Einladung, sich mit den Aspekten vertraut zu machen.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Beratungsgespräche I</a:t>
            </a:r>
          </a:p>
        </p:txBody>
      </p:sp>
      <p:sp>
        <p:nvSpPr>
          <p:cNvPr id="2150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dirty="0"/>
              <a:t>Gegen Ende des ersten Ausbildungshalb-jahres und im zweiten Ausbildungshalbjahr führen wir ein ausführliches Gespräch mit beratendem Charakter, das über den Ausbildungsstand Auskunft gibt. Den zeitlichen Rahmen gibt die Zeitleiste Ihrer Ausbildung vor.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Beratungsgespräche II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altLang="de-DE" dirty="0"/>
          </a:p>
          <a:p>
            <a:r>
              <a:rPr lang="de-DE" altLang="de-DE" dirty="0"/>
              <a:t>Abfolge: Selbsteinschätzung, Austausch, Zielvereinbarungen, Niederschrift – s. Homepage-Information 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„Die Mutter aller Fächer“</a:t>
            </a:r>
          </a:p>
        </p:txBody>
      </p:sp>
      <p:sp>
        <p:nvSpPr>
          <p:cNvPr id="921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/>
              <a:t>Wir freuen uns, dass Sie sich für einen tollen Beruf entschieden haben und möchten mit Ihnen gemeinsam den Weg gehen, Sie zu einer guten Geschichtslehrkraft auszubilden. </a:t>
            </a:r>
          </a:p>
          <a:p>
            <a:r>
              <a:rPr lang="de-DE" altLang="de-DE"/>
              <a:t>Geschichtsunterricht ist spannend, darf Spaß machen und ist unserer Einschätzung nach das Beste, was Sie in der Schule unterrichten dürfen – nutzen Sie diese Chance!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Ausbildungsaufgabe</a:t>
            </a:r>
          </a:p>
        </p:txBody>
      </p:sp>
      <p:sp>
        <p:nvSpPr>
          <p:cNvPr id="2150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Im Laufe der Ausbildung muss eine Ausbildungsaufgabe im Fach Geschichte bearbeitet werden – dies  ist eine Videographie des eigenen Unterrichts.</a:t>
            </a:r>
          </a:p>
          <a:p>
            <a:pPr>
              <a:defRPr/>
            </a:pPr>
            <a:r>
              <a:rPr lang="de-DE" altLang="de-DE" dirty="0"/>
              <a:t>Die Stunde wird als UM einschließlich Kurzentwurf vorbereitet, (ohne Anwesenheit des FL) aufgezeichnet und – je nach Wunsch – in Auszügen besprochen. Sie ist verpflichtend bis zu den Herbstferien 2024 durchzuführen. </a:t>
            </a:r>
          </a:p>
          <a:p>
            <a:pPr marL="68263" indent="0">
              <a:buFont typeface="Wingdings" pitchFamily="2" charset="2"/>
              <a:buNone/>
              <a:defRPr/>
            </a:pPr>
            <a:endParaRPr lang="de-DE" altLang="de-DE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Weitere Aufgaben</a:t>
            </a:r>
          </a:p>
        </p:txBody>
      </p:sp>
      <p:sp>
        <p:nvSpPr>
          <p:cNvPr id="2765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/>
              <a:t>Dokumentation der Durchführung eines Unterrichtsvorhabens</a:t>
            </a:r>
          </a:p>
          <a:p>
            <a:r>
              <a:rPr lang="de-DE" altLang="de-DE"/>
              <a:t>Ausarbeitung einer schriftlichen Leistungsüberprüfung</a:t>
            </a:r>
          </a:p>
          <a:p>
            <a:r>
              <a:rPr lang="de-DE" altLang="de-DE"/>
              <a:t>In der Kürze solcher schriftlichen Produkte liegt die wahre Stärke. </a:t>
            </a:r>
          </a:p>
          <a:p>
            <a:endParaRPr lang="de-DE" altLang="de-D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>
                <a:solidFill>
                  <a:schemeClr val="tx2">
                    <a:satMod val="200000"/>
                  </a:schemeClr>
                </a:solidFill>
              </a:rPr>
              <a:t>Grundsätzliches</a:t>
            </a:r>
            <a:endParaRPr lang="de-DE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969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de-DE" dirty="0"/>
              <a:t>Erreichbarkeit (Tel. / Mail muss stets gewährleistet sein!)</a:t>
            </a:r>
          </a:p>
          <a:p>
            <a:pPr eaLnBrk="1" hangingPunct="1"/>
            <a:r>
              <a:rPr lang="de-DE" altLang="de-DE" dirty="0"/>
              <a:t>frühzeitige Information über Abwesenheit / Erkrankung usw. bei allen Fachseminarveranstaltungen und Terminen!</a:t>
            </a:r>
          </a:p>
          <a:p>
            <a:pPr eaLnBrk="1" hangingPunct="1"/>
            <a:r>
              <a:rPr lang="de-DE" altLang="de-DE" dirty="0"/>
              <a:t>Eigeninitiative und Gestaltungsbereitschaft</a:t>
            </a:r>
          </a:p>
          <a:p>
            <a:pPr eaLnBrk="1" hangingPunct="1"/>
            <a:r>
              <a:rPr lang="de-DE" altLang="de-DE" dirty="0"/>
              <a:t>Beratungsbereitschaft – „Sich in – Frage – stellen“</a:t>
            </a:r>
          </a:p>
          <a:p>
            <a:pPr eaLnBrk="1" hangingPunct="1"/>
            <a:r>
              <a:rPr lang="de-DE" altLang="de-DE" dirty="0"/>
              <a:t>Mut zum eigenen Standpunkt</a:t>
            </a:r>
          </a:p>
          <a:p>
            <a:pPr eaLnBrk="1" hangingPunct="1"/>
            <a:endParaRPr lang="de-DE" altLang="de-DE" dirty="0"/>
          </a:p>
          <a:p>
            <a:pPr eaLnBrk="1" hangingPunct="1"/>
            <a:endParaRPr lang="de-DE" altLang="de-DE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>
                <a:solidFill>
                  <a:schemeClr val="tx2">
                    <a:satMod val="200000"/>
                  </a:schemeClr>
                </a:solidFill>
              </a:rPr>
              <a:t>Bewertungskriterien –  Entscheidungsebenen</a:t>
            </a:r>
          </a:p>
        </p:txBody>
      </p:sp>
      <p:sp>
        <p:nvSpPr>
          <p:cNvPr id="2867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Möchten wir, dass die Lehrkraft in Zukunft unsere Kinder unterrichtet?</a:t>
            </a:r>
          </a:p>
          <a:p>
            <a:pPr eaLnBrk="1" hangingPunct="1"/>
            <a:r>
              <a:rPr lang="de-DE" altLang="de-DE"/>
              <a:t>Möchte ich mit dieser Lehrkraft in den nächsten Jahrzehnten in einem Kollegium / in einer Fachschaft arbeiten?</a:t>
            </a:r>
          </a:p>
          <a:p>
            <a:pPr eaLnBrk="1" hangingPunct="1"/>
            <a:r>
              <a:rPr lang="de-DE" altLang="de-DE"/>
              <a:t>Sind sie für das Lehramt generell / für das Lehramt an Gymnasien geeignet? </a:t>
            </a:r>
          </a:p>
          <a:p>
            <a:pPr eaLnBrk="1" hangingPunct="1">
              <a:buFont typeface="Arial" charset="0"/>
              <a:buNone/>
            </a:pPr>
            <a:endParaRPr lang="de-DE" altLang="de-D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4334B6-1CC6-6FC0-610C-C9FED13AB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Lesehinweise</a:t>
            </a:r>
          </a:p>
        </p:txBody>
      </p:sp>
      <p:sp>
        <p:nvSpPr>
          <p:cNvPr id="30723" name="Inhaltsplatzhalter 2">
            <a:extLst>
              <a:ext uri="{FF2B5EF4-FFF2-40B4-BE49-F238E27FC236}">
                <a16:creationId xmlns:a16="http://schemas.microsoft.com/office/drawing/2014/main" id="{4C2A8F0A-5ADC-489F-F8B5-EF0B81ADA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sz="2400"/>
              <a:t>Grundlagenliteratur:</a:t>
            </a:r>
          </a:p>
          <a:p>
            <a:r>
              <a:rPr lang="de-DE" altLang="de-DE" sz="2400"/>
              <a:t>Hans-Jürgen Pandel, Geschichtsdidaktik, Frankfurt 2013 ff.</a:t>
            </a:r>
          </a:p>
          <a:p>
            <a:r>
              <a:rPr lang="de-DE" altLang="de-DE" sz="2400"/>
              <a:t>Ulrich Baumgärtner, Wegweiser Geschichtsdidaktik, Paderborn 2015</a:t>
            </a:r>
          </a:p>
          <a:p>
            <a:r>
              <a:rPr lang="de-DE" altLang="de-DE" sz="2400"/>
              <a:t>Horst Gies, Geschichtsunterricht, Köln u.a. 2004</a:t>
            </a:r>
          </a:p>
          <a:p>
            <a:r>
              <a:rPr lang="de-DE" altLang="de-DE" sz="2400"/>
              <a:t>Pandel u.a., Methodentraining für den Geschichtsunterricht, Frankfurt / M 2021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sz="3200" dirty="0"/>
              <a:t>Unsere Vorstellung von Ausbildung</a:t>
            </a:r>
          </a:p>
        </p:txBody>
      </p:sp>
      <p:sp>
        <p:nvSpPr>
          <p:cNvPr id="1024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dirty="0"/>
              <a:t>Wir sehen uns als Lernbergleiter und Ausbilder, nicht als „Dienstvorgesetzte“</a:t>
            </a:r>
          </a:p>
          <a:p>
            <a:r>
              <a:rPr lang="de-DE" altLang="de-DE" dirty="0"/>
              <a:t>Wir möchten mit Ihnen diskutieren, was modernen Geschichtsunterricht ausmacht</a:t>
            </a:r>
          </a:p>
          <a:p>
            <a:r>
              <a:rPr lang="de-DE" altLang="de-DE" dirty="0"/>
              <a:t>Wir bieten Ihnen dazu einen bunten Blumenstrauß an, aus dem Sie sich die Blumen pflücken, die Sie für sich als wichtig erachten</a:t>
            </a:r>
          </a:p>
          <a:p>
            <a:r>
              <a:rPr lang="de-DE" altLang="de-DE" dirty="0"/>
              <a:t>Unser Konzept von GU ist ein Vorschlag!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sz="3200" dirty="0"/>
              <a:t>Unsere Vorstellung von Ausbildung</a:t>
            </a:r>
          </a:p>
        </p:txBody>
      </p:sp>
      <p:sp>
        <p:nvSpPr>
          <p:cNvPr id="1126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dirty="0"/>
              <a:t>Ein Vorschlag, der sich aus unserer langjährigen Arbeit als Lehrer, Fachleiter und Unidozenten speist und sich auf dem Stand der fachdidaktischen, allgemein-didaktischen und fachwissenschaftlichen Diskussion bewegt.</a:t>
            </a:r>
          </a:p>
          <a:p>
            <a:r>
              <a:rPr lang="de-DE" altLang="de-DE" dirty="0"/>
              <a:t>Ein Vorschlag, der praxisnah ist und der auch im Schulalltag als Lehrkraft umzusetzen ist – schauen Sie es sich bei uns an!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Ihre Vorstellung von Ausbildung</a:t>
            </a:r>
          </a:p>
        </p:txBody>
      </p:sp>
      <p:sp>
        <p:nvSpPr>
          <p:cNvPr id="1229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sz="2400" dirty="0"/>
              <a:t>Die Erfahrung zeigt, dass </a:t>
            </a:r>
            <a:r>
              <a:rPr lang="de-DE" altLang="de-DE" sz="2400" dirty="0" err="1"/>
              <a:t>Lehramtsanwärter:innen</a:t>
            </a:r>
            <a:r>
              <a:rPr lang="de-DE" altLang="de-DE" sz="2400" dirty="0"/>
              <a:t> bei aller Beteuerung, die Ausbildung sei ein Lernraum, diese Ausbildung sehr oft als Leistungsraum betrachten. Das ist uns klar.</a:t>
            </a:r>
          </a:p>
          <a:p>
            <a:r>
              <a:rPr lang="de-DE" altLang="de-DE" sz="2400" dirty="0"/>
              <a:t>Die Erfahrung zeigt, dass </a:t>
            </a:r>
            <a:r>
              <a:rPr lang="de-DE" altLang="de-DE" sz="2400" dirty="0" err="1"/>
              <a:t>Lehramtsanwärter:innen</a:t>
            </a:r>
            <a:r>
              <a:rPr lang="de-DE" altLang="de-DE" sz="2400" dirty="0"/>
              <a:t> formale Vorgaben erwarten. Wenn Ihnen solche gelegentlich fehlen, dann verstehen Sie dies als Handlungsspielraum. </a:t>
            </a:r>
          </a:p>
          <a:p>
            <a:r>
              <a:rPr lang="de-DE" altLang="de-DE" sz="2400" dirty="0"/>
              <a:t>Aber: Bitte sorgen Sie für die Einhaltung der zeitlichen Vorgaben seitens der Seminarleitung</a:t>
            </a:r>
            <a:r>
              <a:rPr lang="de-DE" altLang="de-DE" sz="2800" dirty="0"/>
              <a:t>.</a:t>
            </a:r>
          </a:p>
          <a:p>
            <a:endParaRPr lang="de-DE" alt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Ausbildung im FS Geschichte</a:t>
            </a:r>
          </a:p>
        </p:txBody>
      </p:sp>
      <p:sp>
        <p:nvSpPr>
          <p:cNvPr id="1331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Kompetenzorientierung (s. Homepage des Fachseminars Geschichte): Sachwissen, Interpretationskompetenz, Urteilskompetenz, narrative Kompetenz, geschichtskulturelle Kompetenz</a:t>
            </a:r>
          </a:p>
          <a:p>
            <a:pPr eaLnBrk="1" hangingPunct="1"/>
            <a:r>
              <a:rPr lang="de-DE" altLang="de-DE"/>
              <a:t>Orientierung am Lehr-Lern-Modell des Faches  Geschichte</a:t>
            </a:r>
          </a:p>
          <a:p>
            <a:pPr eaLnBrk="1" hangingPunct="1"/>
            <a:r>
              <a:rPr lang="de-DE" altLang="de-DE"/>
              <a:t>Konzept einer gestuften Ausbildung</a:t>
            </a:r>
          </a:p>
          <a:p>
            <a:pPr eaLnBrk="1" hangingPunct="1"/>
            <a:r>
              <a:rPr lang="de-DE" altLang="de-DE"/>
              <a:t>Best Practice Verfahren</a:t>
            </a:r>
          </a:p>
          <a:p>
            <a:pPr eaLnBrk="1" hangingPunct="1"/>
            <a:endParaRPr lang="de-DE" altLang="de-DE"/>
          </a:p>
          <a:p>
            <a:pPr eaLnBrk="1" hangingPunct="1">
              <a:buFont typeface="Wingdings" pitchFamily="2" charset="2"/>
              <a:buNone/>
            </a:pPr>
            <a:endParaRPr lang="de-DE" alt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Lehr-Lern-Modell im Fach Geschichte</a:t>
            </a:r>
          </a:p>
        </p:txBody>
      </p:sp>
      <p:pic>
        <p:nvPicPr>
          <p:cNvPr id="5" name="Inhaltsplatzhalter 4" descr="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09871" y="1784350"/>
            <a:ext cx="5981457" cy="4572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>
                <a:solidFill>
                  <a:schemeClr val="tx2">
                    <a:satMod val="200000"/>
                  </a:schemeClr>
                </a:solidFill>
              </a:rPr>
              <a:t>Hospitationen I</a:t>
            </a:r>
          </a:p>
        </p:txBody>
      </p:sp>
      <p:sp>
        <p:nvSpPr>
          <p:cNvPr id="1536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de-DE" dirty="0"/>
              <a:t>Nutzen Sie die Hospitationschancen bei uns Fachleitern im eigenen Unterricht.</a:t>
            </a:r>
          </a:p>
          <a:p>
            <a:pPr eaLnBrk="1" hangingPunct="1"/>
            <a:r>
              <a:rPr lang="de-DE" altLang="de-DE" dirty="0"/>
              <a:t>Unser Unterricht steht über die Fachgruppe hinweg jederzeit für Sie zum Besuch oder zur Anschauung von Fragen offen.</a:t>
            </a:r>
          </a:p>
          <a:p>
            <a:pPr eaLnBrk="1" hangingPunct="1"/>
            <a:r>
              <a:rPr lang="de-DE" altLang="de-DE" dirty="0"/>
              <a:t>Nutzen Sie die Gelegenheit der gegenseitigen Besuche in Ausbildungssituationen.</a:t>
            </a:r>
          </a:p>
          <a:p>
            <a:pPr eaLnBrk="1" hangingPunct="1"/>
            <a:r>
              <a:rPr lang="de-DE" altLang="de-DE" dirty="0"/>
              <a:t>Pflegen Sie einen offenen und kollegialen Umgang miteinander.</a:t>
            </a:r>
          </a:p>
          <a:p>
            <a:pPr eaLnBrk="1" hangingPunct="1">
              <a:buFont typeface="Arial" charset="0"/>
              <a:buNone/>
            </a:pPr>
            <a:endParaRPr lang="de-DE" altLang="de-DE" dirty="0"/>
          </a:p>
          <a:p>
            <a:pPr eaLnBrk="1" hangingPunct="1"/>
            <a:endParaRPr lang="de-DE" alt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Hospitationen II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altLang="de-DE" dirty="0"/>
              <a:t>Insgesamt drei UB (= Unterrichtsbesuch) und 4 UM (</a:t>
            </a:r>
            <a:r>
              <a:rPr lang="de-DE" altLang="de-DE" dirty="0" err="1"/>
              <a:t>Unterrichtsmitschau</a:t>
            </a:r>
            <a:r>
              <a:rPr lang="de-DE" altLang="de-DE" dirty="0"/>
              <a:t>) im Fach Geschichte</a:t>
            </a:r>
          </a:p>
          <a:p>
            <a:pPr eaLnBrk="1" hangingPunct="1">
              <a:defRPr/>
            </a:pPr>
            <a:r>
              <a:rPr lang="de-DE" altLang="de-DE" dirty="0"/>
              <a:t>Da die UB-Termine mit dem </a:t>
            </a:r>
            <a:r>
              <a:rPr lang="de-DE" altLang="de-DE" dirty="0" err="1"/>
              <a:t>BpS</a:t>
            </a:r>
            <a:r>
              <a:rPr lang="de-DE" altLang="de-DE" dirty="0"/>
              <a:t> abgesprochen werden müssen, machen Sie frühzeitig Terminvorschläge. Alle UB-Termine müssen auch UNBEDINGT mit dem Sekretariat abgeklärt sein!</a:t>
            </a:r>
          </a:p>
          <a:p>
            <a:pPr eaLnBrk="1" hangingPunct="1">
              <a:defRPr/>
            </a:pPr>
            <a:r>
              <a:rPr lang="de-DE" altLang="de-DE" dirty="0"/>
              <a:t>Bitte tragen Sie Ihre Termine zeitnah auf den Seminarplattformen ein.</a:t>
            </a:r>
          </a:p>
          <a:p>
            <a:pPr marL="68263" indent="0" eaLnBrk="1" hangingPunct="1">
              <a:buFont typeface="Wingdings" pitchFamily="2" charset="2"/>
              <a:buNone/>
              <a:defRPr/>
            </a:pPr>
            <a:endParaRPr lang="de-DE" altLang="de-DE" dirty="0"/>
          </a:p>
          <a:p>
            <a:pPr>
              <a:defRPr/>
            </a:pPr>
            <a:endParaRPr lang="de-D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apetus">
  <a:themeElements>
    <a:clrScheme name="Iapetus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Iapetus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apetus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1047</Words>
  <Application>Microsoft Office PowerPoint</Application>
  <PresentationFormat>Bildschirmpräsentation (4:3)</PresentationFormat>
  <Paragraphs>99</Paragraphs>
  <Slides>24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31" baseType="lpstr">
      <vt:lpstr>Arial</vt:lpstr>
      <vt:lpstr>Consolas</vt:lpstr>
      <vt:lpstr>Corbel</vt:lpstr>
      <vt:lpstr>Wingdings</vt:lpstr>
      <vt:lpstr>Wingdings 2</vt:lpstr>
      <vt:lpstr>Wingdings 3</vt:lpstr>
      <vt:lpstr>Iapetus</vt:lpstr>
      <vt:lpstr>Grundlagen der Ausbildung im Fach Geschichte</vt:lpstr>
      <vt:lpstr>„Die Mutter aller Fächer“</vt:lpstr>
      <vt:lpstr>Unsere Vorstellung von Ausbildung</vt:lpstr>
      <vt:lpstr>Unsere Vorstellung von Ausbildung</vt:lpstr>
      <vt:lpstr>Ihre Vorstellung von Ausbildung</vt:lpstr>
      <vt:lpstr>Ausbildung im FS Geschichte</vt:lpstr>
      <vt:lpstr>Das Lehr-Lern-Modell im Fach Geschichte</vt:lpstr>
      <vt:lpstr>Hospitationen I</vt:lpstr>
      <vt:lpstr>Hospitationen II</vt:lpstr>
      <vt:lpstr>Hospitationen III</vt:lpstr>
      <vt:lpstr>Hospitationen IV</vt:lpstr>
      <vt:lpstr>Hospitationen V</vt:lpstr>
      <vt:lpstr>Die Nachbesprechung</vt:lpstr>
      <vt:lpstr>Fachseminar I</vt:lpstr>
      <vt:lpstr>Fachseminar II</vt:lpstr>
      <vt:lpstr>Fachseminar III</vt:lpstr>
      <vt:lpstr>Fachseminar IV </vt:lpstr>
      <vt:lpstr>Beratungsgespräche I</vt:lpstr>
      <vt:lpstr>Beratungsgespräche II</vt:lpstr>
      <vt:lpstr>Ausbildungsaufgabe</vt:lpstr>
      <vt:lpstr>Weitere Aufgaben</vt:lpstr>
      <vt:lpstr>Grundsätzliches</vt:lpstr>
      <vt:lpstr>Bewertungskriterien –  Entscheidungsebenen</vt:lpstr>
      <vt:lpstr>Lesehinweise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Windows-Benutzer</dc:creator>
  <cp:lastModifiedBy>Bott, Sebastian</cp:lastModifiedBy>
  <cp:revision>118</cp:revision>
  <dcterms:created xsi:type="dcterms:W3CDTF">2008-11-05T13:49:11Z</dcterms:created>
  <dcterms:modified xsi:type="dcterms:W3CDTF">2024-04-11T08:49:38Z</dcterms:modified>
</cp:coreProperties>
</file>